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DM Sans" pitchFamily="2" charset="0"/>
      <p:regular r:id="rId20"/>
      <p:bold r:id="rId21"/>
    </p:embeddedFont>
    <p:embeddedFont>
      <p:font typeface="Libre Baskerville" panose="02000000000000000000" pitchFamily="2" charset="0"/>
      <p:regular r:id="rId22"/>
      <p:bold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35" d="100"/>
          <a:sy n="135" d="100"/>
        </p:scale>
        <p:origin x="2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429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15.svg"/><Relationship Id="rId12" Type="http://schemas.openxmlformats.org/officeDocument/2006/relationships/image" Target="../media/image75.png"/><Relationship Id="rId2" Type="http://schemas.openxmlformats.org/officeDocument/2006/relationships/notesSlide" Target="../notesSlides/notesSlide10.xml"/><Relationship Id="rId16"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14.png"/><Relationship Id="rId11" Type="http://schemas.openxmlformats.org/officeDocument/2006/relationships/image" Target="../media/image74.svg"/><Relationship Id="rId5" Type="http://schemas.openxmlformats.org/officeDocument/2006/relationships/image" Target="../media/image7.sv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png"/><Relationship Id="rId9" Type="http://schemas.openxmlformats.org/officeDocument/2006/relationships/image" Target="../media/image72.svg"/><Relationship Id="rId14" Type="http://schemas.openxmlformats.org/officeDocument/2006/relationships/image" Target="../media/image77.png"/></Relationships>
</file>

<file path=ppt/slides/_rels/slide1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 Id="rId9" Type="http://schemas.openxmlformats.org/officeDocument/2006/relationships/image" Target="../media/image85.svg"/></Relationships>
</file>

<file path=ppt/slides/_rels/slide12.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png"/><Relationship Id="rId9" Type="http://schemas.openxmlformats.org/officeDocument/2006/relationships/image" Target="../media/image92.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4.png"/><Relationship Id="rId7" Type="http://schemas.openxmlformats.org/officeDocument/2006/relationships/hyperlink" Target="https://github.com/Readerrss/Netflix-EDA"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www.linkedin.com/in/mitadru-karmakar-483274319/" TargetMode="External"/><Relationship Id="rId5" Type="http://schemas.openxmlformats.org/officeDocument/2006/relationships/hyperlink" Target="mailto:mitadru231001001117@technoindiacolkata.com" TargetMode="External"/><Relationship Id="rId4" Type="http://schemas.openxmlformats.org/officeDocument/2006/relationships/hyperlink" Target="https://netflix-database-eda.streamlit.ap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2.svg"/><Relationship Id="rId11" Type="http://schemas.openxmlformats.org/officeDocument/2006/relationships/image" Target="../media/image10.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10.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3089"/>
            <a:ext cx="5424964" cy="566976"/>
          </a:xfrm>
          <a:prstGeom prst="rect">
            <a:avLst/>
          </a:prstGeom>
          <a:noFill/>
          <a:ln/>
        </p:spPr>
        <p:txBody>
          <a:bodyPr wrap="none" lIns="0" tIns="0" rIns="0" bIns="0" rtlCol="0" anchor="t"/>
          <a:lstStyle/>
          <a:p>
            <a:pPr marL="0" indent="0" algn="l">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Netflix EDA Dashboard</a:t>
            </a:r>
            <a:endParaRPr lang="en-US" sz="3550" dirty="0"/>
          </a:p>
        </p:txBody>
      </p:sp>
      <p:sp>
        <p:nvSpPr>
          <p:cNvPr id="4" name="Text 1"/>
          <p:cNvSpPr/>
          <p:nvPr/>
        </p:nvSpPr>
        <p:spPr>
          <a:xfrm>
            <a:off x="6280190" y="1742242"/>
            <a:ext cx="7556421" cy="290274"/>
          </a:xfrm>
          <a:prstGeom prst="rect">
            <a:avLst/>
          </a:prstGeom>
          <a:noFill/>
          <a:ln/>
        </p:spPr>
        <p:txBody>
          <a:bodyPr wrap="non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Interactive Exploratory Data Analysis: A Python &amp; Streamlit Implementation</a:t>
            </a:r>
            <a:endParaRPr lang="en-US" sz="1400" dirty="0"/>
          </a:p>
        </p:txBody>
      </p:sp>
      <p:sp>
        <p:nvSpPr>
          <p:cNvPr id="5" name="Text 2"/>
          <p:cNvSpPr/>
          <p:nvPr/>
        </p:nvSpPr>
        <p:spPr>
          <a:xfrm>
            <a:off x="6485096" y="2304693"/>
            <a:ext cx="7146608" cy="340162"/>
          </a:xfrm>
          <a:prstGeom prst="rect">
            <a:avLst/>
          </a:prstGeom>
          <a:noFill/>
          <a:ln/>
        </p:spPr>
        <p:txBody>
          <a:bodyPr wrap="none" lIns="0" tIns="0" rIns="0" bIns="0" rtlCol="0" anchor="t"/>
          <a:lstStyle/>
          <a:p>
            <a:pPr marL="0" indent="0" algn="ctr">
              <a:lnSpc>
                <a:spcPts val="2650"/>
              </a:lnSpc>
              <a:buNone/>
            </a:pPr>
            <a:r>
              <a:rPr lang="en-US" sz="2100" dirty="0">
                <a:solidFill>
                  <a:srgbClr val="5C4E3D"/>
                </a:solidFill>
                <a:latin typeface="Libre Baskerville" pitchFamily="34" charset="0"/>
                <a:ea typeface="Libre Baskerville" pitchFamily="34" charset="-122"/>
                <a:cs typeface="Libre Baskerville" pitchFamily="34" charset="-120"/>
              </a:rPr>
              <a:t>Leveraging Data for Deeper Entertainment Insights</a:t>
            </a:r>
            <a:endParaRPr lang="en-US" sz="2100" dirty="0"/>
          </a:p>
        </p:txBody>
      </p:sp>
      <p:sp>
        <p:nvSpPr>
          <p:cNvPr id="6" name="Text 3"/>
          <p:cNvSpPr/>
          <p:nvPr/>
        </p:nvSpPr>
        <p:spPr>
          <a:xfrm>
            <a:off x="6280190" y="2917031"/>
            <a:ext cx="7556421" cy="464344"/>
          </a:xfrm>
          <a:prstGeom prst="rect">
            <a:avLst/>
          </a:prstGeom>
          <a:noFill/>
          <a:ln/>
        </p:spPr>
        <p:txBody>
          <a:bodyPr wrap="square" lIns="0" tIns="0" rIns="0" bIns="0" rtlCol="0" anchor="t"/>
          <a:lstStyle/>
          <a:p>
            <a:pPr marL="0" indent="0" algn="ctr">
              <a:lnSpc>
                <a:spcPts val="1800"/>
              </a:lnSpc>
              <a:buNone/>
            </a:pPr>
            <a:r>
              <a:rPr lang="en-US" sz="1100" b="1" dirty="0">
                <a:solidFill>
                  <a:srgbClr val="454240"/>
                </a:solidFill>
                <a:latin typeface="DM Sans" pitchFamily="34" charset="0"/>
                <a:ea typeface="DM Sans" pitchFamily="34" charset="-122"/>
                <a:cs typeface="DM Sans" pitchFamily="34" charset="-120"/>
              </a:rPr>
              <a:t>Mitadru Karmakar</a:t>
            </a:r>
            <a:r>
              <a:rPr lang="en-US" sz="1100" dirty="0">
                <a:solidFill>
                  <a:srgbClr val="454240"/>
                </a:solidFill>
                <a:latin typeface="DM Sans" pitchFamily="34" charset="0"/>
                <a:ea typeface="DM Sans" pitchFamily="34" charset="-122"/>
                <a:cs typeface="DM Sans" pitchFamily="34" charset="-120"/>
              </a:rPr>
              <a:t> | Roll No: 231001001117Techno India University | Supervised by Naina Devi</a:t>
            </a:r>
            <a:endParaRPr lang="en-US" sz="1100" dirty="0"/>
          </a:p>
        </p:txBody>
      </p:sp>
      <p:sp>
        <p:nvSpPr>
          <p:cNvPr id="7" name="Text 4"/>
          <p:cNvSpPr/>
          <p:nvPr/>
        </p:nvSpPr>
        <p:spPr>
          <a:xfrm>
            <a:off x="6280190" y="3585448"/>
            <a:ext cx="7556421" cy="580549"/>
          </a:xfrm>
          <a:prstGeom prst="rect">
            <a:avLst/>
          </a:prstGeom>
          <a:noFill/>
          <a:ln/>
        </p:spPr>
        <p:txBody>
          <a:bodyPr wrap="square" lIns="0" tIns="0" rIns="0" bIns="0" rtlCol="0" anchor="t"/>
          <a:lstStyle/>
          <a:p>
            <a:pPr marL="0" indent="0" algn="l">
              <a:lnSpc>
                <a:spcPts val="2250"/>
              </a:lnSpc>
              <a:buNone/>
            </a:pPr>
            <a:endParaRPr lang="en-US" sz="1400" dirty="0"/>
          </a:p>
        </p:txBody>
      </p:sp>
      <p:sp>
        <p:nvSpPr>
          <p:cNvPr id="8" name="Shape 5"/>
          <p:cNvSpPr/>
          <p:nvPr/>
        </p:nvSpPr>
        <p:spPr>
          <a:xfrm>
            <a:off x="6280190" y="4370070"/>
            <a:ext cx="3687485" cy="1387435"/>
          </a:xfrm>
          <a:prstGeom prst="roundRect">
            <a:avLst>
              <a:gd name="adj" fmla="val 5493"/>
            </a:avLst>
          </a:prstGeom>
          <a:solidFill>
            <a:srgbClr val="F7EDD4"/>
          </a:solidFill>
          <a:ln w="7620">
            <a:solidFill>
              <a:srgbClr val="DDD3BA"/>
            </a:solidFill>
            <a:prstDash val="solid"/>
          </a:ln>
        </p:spPr>
      </p:sp>
      <p:sp>
        <p:nvSpPr>
          <p:cNvPr id="9" name="Shape 6"/>
          <p:cNvSpPr/>
          <p:nvPr/>
        </p:nvSpPr>
        <p:spPr>
          <a:xfrm>
            <a:off x="6469261" y="4559141"/>
            <a:ext cx="544354" cy="544354"/>
          </a:xfrm>
          <a:prstGeom prst="roundRect">
            <a:avLst>
              <a:gd name="adj" fmla="val 16796213"/>
            </a:avLst>
          </a:prstGeom>
          <a:solidFill>
            <a:srgbClr val="B88E23"/>
          </a:solidFill>
          <a:ln/>
        </p:spPr>
      </p:sp>
      <p:pic>
        <p:nvPicPr>
          <p:cNvPr id="10"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18923" y="4708803"/>
            <a:ext cx="244912" cy="244912"/>
          </a:xfrm>
          <a:prstGeom prst="rect">
            <a:avLst/>
          </a:prstGeom>
        </p:spPr>
      </p:pic>
      <p:sp>
        <p:nvSpPr>
          <p:cNvPr id="11" name="Text 7"/>
          <p:cNvSpPr/>
          <p:nvPr/>
        </p:nvSpPr>
        <p:spPr>
          <a:xfrm>
            <a:off x="6469261" y="5284946"/>
            <a:ext cx="2575560" cy="283488"/>
          </a:xfrm>
          <a:prstGeom prst="rect">
            <a:avLst/>
          </a:prstGeom>
          <a:noFill/>
          <a:ln/>
        </p:spPr>
        <p:txBody>
          <a:bodyPr wrap="none" lIns="0" tIns="0" rIns="0" bIns="0" rtlCol="0" anchor="t"/>
          <a:lstStyle/>
          <a:p>
            <a:pPr marL="0" indent="0" algn="l">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Interactive Dashboard</a:t>
            </a:r>
            <a:endParaRPr lang="en-US" sz="1750" dirty="0"/>
          </a:p>
        </p:txBody>
      </p:sp>
      <p:sp>
        <p:nvSpPr>
          <p:cNvPr id="12" name="Shape 8"/>
          <p:cNvSpPr/>
          <p:nvPr/>
        </p:nvSpPr>
        <p:spPr>
          <a:xfrm>
            <a:off x="10149126" y="4370070"/>
            <a:ext cx="3687485" cy="1387435"/>
          </a:xfrm>
          <a:prstGeom prst="roundRect">
            <a:avLst>
              <a:gd name="adj" fmla="val 5493"/>
            </a:avLst>
          </a:prstGeom>
          <a:solidFill>
            <a:srgbClr val="F7EDD4"/>
          </a:solidFill>
          <a:ln w="7620">
            <a:solidFill>
              <a:srgbClr val="DDD3BA"/>
            </a:solidFill>
            <a:prstDash val="solid"/>
          </a:ln>
        </p:spPr>
      </p:sp>
      <p:sp>
        <p:nvSpPr>
          <p:cNvPr id="13" name="Shape 9"/>
          <p:cNvSpPr/>
          <p:nvPr/>
        </p:nvSpPr>
        <p:spPr>
          <a:xfrm>
            <a:off x="10338197" y="4559141"/>
            <a:ext cx="544354" cy="544354"/>
          </a:xfrm>
          <a:prstGeom prst="roundRect">
            <a:avLst>
              <a:gd name="adj" fmla="val 16796213"/>
            </a:avLst>
          </a:prstGeom>
          <a:solidFill>
            <a:srgbClr val="B88E23"/>
          </a:solidFill>
          <a:ln/>
        </p:spPr>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7858" y="4708803"/>
            <a:ext cx="244912" cy="244912"/>
          </a:xfrm>
          <a:prstGeom prst="rect">
            <a:avLst/>
          </a:prstGeom>
        </p:spPr>
      </p:pic>
      <p:sp>
        <p:nvSpPr>
          <p:cNvPr id="15" name="Text 10"/>
          <p:cNvSpPr/>
          <p:nvPr/>
        </p:nvSpPr>
        <p:spPr>
          <a:xfrm>
            <a:off x="10338197" y="5284946"/>
            <a:ext cx="2563535" cy="283488"/>
          </a:xfrm>
          <a:prstGeom prst="rect">
            <a:avLst/>
          </a:prstGeom>
          <a:noFill/>
          <a:ln/>
        </p:spPr>
        <p:txBody>
          <a:bodyPr wrap="none" lIns="0" tIns="0" rIns="0" bIns="0" rtlCol="0" anchor="t"/>
          <a:lstStyle/>
          <a:p>
            <a:pPr marL="0" indent="0" algn="l">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7,700+ Titles Analyzed</a:t>
            </a:r>
            <a:endParaRPr lang="en-US" sz="1750" dirty="0"/>
          </a:p>
        </p:txBody>
      </p:sp>
      <p:sp>
        <p:nvSpPr>
          <p:cNvPr id="16" name="Shape 11"/>
          <p:cNvSpPr/>
          <p:nvPr/>
        </p:nvSpPr>
        <p:spPr>
          <a:xfrm>
            <a:off x="6280190" y="5938957"/>
            <a:ext cx="7556421" cy="1387435"/>
          </a:xfrm>
          <a:prstGeom prst="roundRect">
            <a:avLst>
              <a:gd name="adj" fmla="val 5493"/>
            </a:avLst>
          </a:prstGeom>
          <a:solidFill>
            <a:srgbClr val="F7EDD4"/>
          </a:solidFill>
          <a:ln w="7620">
            <a:solidFill>
              <a:srgbClr val="DDD3BA"/>
            </a:solidFill>
            <a:prstDash val="solid"/>
          </a:ln>
        </p:spPr>
      </p:sp>
      <p:sp>
        <p:nvSpPr>
          <p:cNvPr id="17" name="Shape 12"/>
          <p:cNvSpPr/>
          <p:nvPr/>
        </p:nvSpPr>
        <p:spPr>
          <a:xfrm>
            <a:off x="6469261" y="6128028"/>
            <a:ext cx="544354" cy="544354"/>
          </a:xfrm>
          <a:prstGeom prst="roundRect">
            <a:avLst>
              <a:gd name="adj" fmla="val 16796213"/>
            </a:avLst>
          </a:prstGeom>
          <a:solidFill>
            <a:srgbClr val="B88E23"/>
          </a:solidFill>
          <a:ln/>
        </p:spPr>
      </p:sp>
      <p:pic>
        <p:nvPicPr>
          <p:cNvPr id="1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8923" y="6277689"/>
            <a:ext cx="244912" cy="244912"/>
          </a:xfrm>
          <a:prstGeom prst="rect">
            <a:avLst/>
          </a:prstGeom>
        </p:spPr>
      </p:pic>
      <p:sp>
        <p:nvSpPr>
          <p:cNvPr id="19" name="Text 13"/>
          <p:cNvSpPr/>
          <p:nvPr/>
        </p:nvSpPr>
        <p:spPr>
          <a:xfrm>
            <a:off x="6469261" y="685383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54240"/>
                </a:solidFill>
                <a:latin typeface="Libre Baskerville" pitchFamily="34" charset="0"/>
                <a:ea typeface="Libre Baskerville" pitchFamily="34" charset="-122"/>
                <a:cs typeface="Libre Baskerville" pitchFamily="34" charset="-120"/>
              </a:rPr>
              <a:t>Real-time Insights</a:t>
            </a:r>
            <a:endParaRPr lang="en-US" sz="1750" dirty="0"/>
          </a:p>
        </p:txBody>
      </p:sp>
      <p:pic>
        <p:nvPicPr>
          <p:cNvPr id="21" name="Picture 20">
            <a:extLst>
              <a:ext uri="{FF2B5EF4-FFF2-40B4-BE49-F238E27FC236}">
                <a16:creationId xmlns:a16="http://schemas.microsoft.com/office/drawing/2014/main" id="{48F52A90-4F60-8AC2-CA23-7B63589AB907}"/>
              </a:ext>
            </a:extLst>
          </p:cNvPr>
          <p:cNvPicPr>
            <a:picLocks noChangeAspect="1"/>
          </p:cNvPicPr>
          <p:nvPr/>
        </p:nvPicPr>
        <p:blipFill>
          <a:blip r:embed="rId10"/>
          <a:stretch>
            <a:fillRect/>
          </a:stretch>
        </p:blipFill>
        <p:spPr>
          <a:xfrm>
            <a:off x="12114894" y="7717715"/>
            <a:ext cx="2429214" cy="4129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2985075"/>
          </a:xfrm>
          <a:prstGeom prst="rect">
            <a:avLst/>
          </a:prstGeom>
        </p:spPr>
      </p:pic>
      <p:sp>
        <p:nvSpPr>
          <p:cNvPr id="3" name="Text 0"/>
          <p:cNvSpPr/>
          <p:nvPr/>
        </p:nvSpPr>
        <p:spPr>
          <a:xfrm>
            <a:off x="5883235" y="311825"/>
            <a:ext cx="3113603" cy="230386"/>
          </a:xfrm>
          <a:prstGeom prst="rect">
            <a:avLst/>
          </a:prstGeom>
          <a:noFill/>
          <a:ln/>
        </p:spPr>
        <p:txBody>
          <a:bodyPr wrap="none" lIns="0" tIns="0" rIns="0" bIns="0" rtlCol="0" anchor="t"/>
          <a:lstStyle/>
          <a:p>
            <a:pPr marL="0" indent="0" algn="l">
              <a:lnSpc>
                <a:spcPts val="1800"/>
              </a:lnSpc>
              <a:buNone/>
            </a:pPr>
            <a:r>
              <a:rPr lang="en-US" sz="1450" dirty="0">
                <a:solidFill>
                  <a:srgbClr val="5C4E3D"/>
                </a:solidFill>
                <a:latin typeface="Libre Baskerville" pitchFamily="34" charset="0"/>
                <a:ea typeface="Libre Baskerville" pitchFamily="34" charset="-122"/>
                <a:cs typeface="Libre Baskerville" pitchFamily="34" charset="-120"/>
              </a:rPr>
              <a:t>Key Findings &amp; Strategic Insights</a:t>
            </a:r>
            <a:endParaRPr lang="en-US" sz="1450" dirty="0"/>
          </a:p>
        </p:txBody>
      </p:sp>
      <p:sp>
        <p:nvSpPr>
          <p:cNvPr id="4" name="Text 1"/>
          <p:cNvSpPr/>
          <p:nvPr/>
        </p:nvSpPr>
        <p:spPr>
          <a:xfrm>
            <a:off x="5883235" y="652701"/>
            <a:ext cx="8350329" cy="117872"/>
          </a:xfrm>
          <a:prstGeom prst="rect">
            <a:avLst/>
          </a:prstGeom>
          <a:noFill/>
          <a:ln/>
        </p:spPr>
        <p:txBody>
          <a:bodyPr wrap="non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Our comprehensive data analysis reveals critical insights into Netflix's content strategy and library evolution, offering actionable recommendations for future growth:</a:t>
            </a:r>
            <a:endParaRPr lang="en-US" sz="550" dirty="0"/>
          </a:p>
        </p:txBody>
      </p:sp>
      <p:sp>
        <p:nvSpPr>
          <p:cNvPr id="5" name="Shape 2"/>
          <p:cNvSpPr/>
          <p:nvPr/>
        </p:nvSpPr>
        <p:spPr>
          <a:xfrm>
            <a:off x="5883235" y="963930"/>
            <a:ext cx="8350329" cy="1084064"/>
          </a:xfrm>
          <a:prstGeom prst="roundRect">
            <a:avLst>
              <a:gd name="adj" fmla="val 3374"/>
            </a:avLst>
          </a:prstGeom>
          <a:solidFill>
            <a:srgbClr val="FFFDFA"/>
          </a:solidFill>
          <a:ln/>
        </p:spPr>
      </p:sp>
      <p:sp>
        <p:nvSpPr>
          <p:cNvPr id="6" name="Shape 3"/>
          <p:cNvSpPr/>
          <p:nvPr/>
        </p:nvSpPr>
        <p:spPr>
          <a:xfrm>
            <a:off x="5883235" y="956310"/>
            <a:ext cx="8350329" cy="30480"/>
          </a:xfrm>
          <a:prstGeom prst="roundRect">
            <a:avLst>
              <a:gd name="adj" fmla="val 101581"/>
            </a:avLst>
          </a:prstGeom>
          <a:solidFill>
            <a:srgbClr val="B88E23"/>
          </a:solidFill>
          <a:ln/>
        </p:spPr>
      </p:sp>
      <p:sp>
        <p:nvSpPr>
          <p:cNvPr id="7" name="Shape 4"/>
          <p:cNvSpPr/>
          <p:nvPr/>
        </p:nvSpPr>
        <p:spPr>
          <a:xfrm>
            <a:off x="9947850" y="853440"/>
            <a:ext cx="221099" cy="221099"/>
          </a:xfrm>
          <a:prstGeom prst="roundRect">
            <a:avLst>
              <a:gd name="adj" fmla="val 413570"/>
            </a:avLst>
          </a:prstGeom>
          <a:solidFill>
            <a:srgbClr val="B88E23"/>
          </a:solidFill>
          <a:ln/>
        </p:spPr>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4168" y="919758"/>
            <a:ext cx="88344" cy="88344"/>
          </a:xfrm>
          <a:prstGeom prst="rect">
            <a:avLst/>
          </a:prstGeom>
        </p:spPr>
      </p:pic>
      <p:sp>
        <p:nvSpPr>
          <p:cNvPr id="9" name="Text 5"/>
          <p:cNvSpPr/>
          <p:nvPr/>
        </p:nvSpPr>
        <p:spPr>
          <a:xfrm>
            <a:off x="5964555" y="1148120"/>
            <a:ext cx="1841421" cy="115133"/>
          </a:xfrm>
          <a:prstGeom prst="rect">
            <a:avLst/>
          </a:prstGeom>
          <a:noFill/>
          <a:ln/>
        </p:spPr>
        <p:txBody>
          <a:bodyPr wrap="none" lIns="0" tIns="0" rIns="0" bIns="0" rtlCol="0" anchor="t"/>
          <a:lstStyle/>
          <a:p>
            <a:pPr marL="0" indent="0" algn="l">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Content Type &amp; Audience Engagement</a:t>
            </a:r>
            <a:endParaRPr lang="en-US" sz="700" dirty="0"/>
          </a:p>
        </p:txBody>
      </p:sp>
      <p:sp>
        <p:nvSpPr>
          <p:cNvPr id="10" name="Text 6"/>
          <p:cNvSpPr/>
          <p:nvPr/>
        </p:nvSpPr>
        <p:spPr>
          <a:xfrm>
            <a:off x="5964555" y="1307425"/>
            <a:ext cx="8187690"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Quantitative analysis shows </a:t>
            </a:r>
            <a:r>
              <a:rPr lang="en-US" sz="550" dirty="0">
                <a:solidFill>
                  <a:srgbClr val="454240"/>
                </a:solidFill>
                <a:highlight>
                  <a:srgbClr val="D7FFC4"/>
                </a:highlight>
                <a:latin typeface="DM Sans" pitchFamily="34" charset="0"/>
                <a:ea typeface="DM Sans" pitchFamily="34" charset="-122"/>
                <a:cs typeface="DM Sans" pitchFamily="34" charset="-120"/>
              </a:rPr>
              <a:t>70% Movies</a:t>
            </a:r>
            <a:r>
              <a:rPr lang="en-US" sz="550" dirty="0">
                <a:solidFill>
                  <a:srgbClr val="454240"/>
                </a:solidFill>
                <a:latin typeface="DM Sans" pitchFamily="34" charset="0"/>
                <a:ea typeface="DM Sans" pitchFamily="34" charset="-122"/>
                <a:cs typeface="DM Sans" pitchFamily="34" charset="-120"/>
              </a:rPr>
              <a:t> vs </a:t>
            </a:r>
            <a:r>
              <a:rPr lang="en-US" sz="550" dirty="0">
                <a:solidFill>
                  <a:srgbClr val="454240"/>
                </a:solidFill>
                <a:highlight>
                  <a:srgbClr val="FFF0A5"/>
                </a:highlight>
                <a:latin typeface="DM Sans" pitchFamily="34" charset="0"/>
                <a:ea typeface="DM Sans" pitchFamily="34" charset="-122"/>
                <a:cs typeface="DM Sans" pitchFamily="34" charset="-120"/>
              </a:rPr>
              <a:t>30% TV Shows</a:t>
            </a:r>
            <a:r>
              <a:rPr lang="en-US" sz="550" dirty="0">
                <a:solidFill>
                  <a:srgbClr val="454240"/>
                </a:solidFill>
                <a:latin typeface="DM Sans" pitchFamily="34" charset="0"/>
                <a:ea typeface="DM Sans" pitchFamily="34" charset="-122"/>
                <a:cs typeface="DM Sans" pitchFamily="34" charset="-120"/>
              </a:rPr>
              <a:t>, indicating a movie-centric library. While movies drive initial viewership, industry benchmarks suggest TV series foster longer engagement and lower churn. This balance is shifting, with TV show hours viewed rising by 15% YoY.</a:t>
            </a:r>
            <a:endParaRPr lang="en-US" sz="550" dirty="0"/>
          </a:p>
        </p:txBody>
      </p:sp>
      <p:sp>
        <p:nvSpPr>
          <p:cNvPr id="11" name="Text 7"/>
          <p:cNvSpPr/>
          <p:nvPr/>
        </p:nvSpPr>
        <p:spPr>
          <a:xfrm>
            <a:off x="5964555" y="1587341"/>
            <a:ext cx="8187690"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Business Implication:</a:t>
            </a:r>
            <a:r>
              <a:rPr lang="en-US" sz="550" dirty="0">
                <a:solidFill>
                  <a:srgbClr val="454240"/>
                </a:solidFill>
                <a:latin typeface="DM Sans" pitchFamily="34" charset="0"/>
                <a:ea typeface="DM Sans" pitchFamily="34" charset="-122"/>
                <a:cs typeface="DM Sans" pitchFamily="34" charset="-120"/>
              </a:rPr>
              <a:t> Movies attract new subscribers; TV shows retain them.</a:t>
            </a:r>
            <a:endParaRPr lang="en-US" sz="550" dirty="0"/>
          </a:p>
        </p:txBody>
      </p:sp>
      <p:sp>
        <p:nvSpPr>
          <p:cNvPr id="12" name="Text 8"/>
          <p:cNvSpPr/>
          <p:nvPr/>
        </p:nvSpPr>
        <p:spPr>
          <a:xfrm>
            <a:off x="5964555" y="1730931"/>
            <a:ext cx="8187690" cy="235744"/>
          </a:xfrm>
          <a:prstGeom prst="rect">
            <a:avLst/>
          </a:prstGeom>
          <a:noFill/>
          <a:ln/>
        </p:spPr>
        <p:txBody>
          <a:bodyPr wrap="squar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Recommendation:</a:t>
            </a:r>
            <a:r>
              <a:rPr lang="en-US" sz="550" dirty="0">
                <a:solidFill>
                  <a:srgbClr val="454240"/>
                </a:solidFill>
                <a:latin typeface="DM Sans" pitchFamily="34" charset="0"/>
                <a:ea typeface="DM Sans" pitchFamily="34" charset="-122"/>
                <a:cs typeface="DM Sans" pitchFamily="34" charset="-120"/>
              </a:rPr>
              <a:t> Strategically invest 40% more budget into diverse, high-quality international TV series over the next two years to enhance subscriber retention and reduce churn, targeting a 60/40 movie-to-series content ratio by 2026.</a:t>
            </a:r>
            <a:endParaRPr lang="en-US" sz="550" dirty="0"/>
          </a:p>
        </p:txBody>
      </p:sp>
      <p:sp>
        <p:nvSpPr>
          <p:cNvPr id="13" name="Shape 9"/>
          <p:cNvSpPr/>
          <p:nvPr/>
        </p:nvSpPr>
        <p:spPr>
          <a:xfrm>
            <a:off x="5883235" y="2232184"/>
            <a:ext cx="8350329" cy="1084064"/>
          </a:xfrm>
          <a:prstGeom prst="roundRect">
            <a:avLst>
              <a:gd name="adj" fmla="val 3374"/>
            </a:avLst>
          </a:prstGeom>
          <a:solidFill>
            <a:srgbClr val="FFFDFA"/>
          </a:solidFill>
          <a:ln/>
        </p:spPr>
      </p:sp>
      <p:sp>
        <p:nvSpPr>
          <p:cNvPr id="14" name="Shape 10"/>
          <p:cNvSpPr/>
          <p:nvPr/>
        </p:nvSpPr>
        <p:spPr>
          <a:xfrm>
            <a:off x="5883235" y="2224564"/>
            <a:ext cx="8350329" cy="30480"/>
          </a:xfrm>
          <a:prstGeom prst="roundRect">
            <a:avLst>
              <a:gd name="adj" fmla="val 101581"/>
            </a:avLst>
          </a:prstGeom>
          <a:solidFill>
            <a:srgbClr val="B88E23"/>
          </a:solidFill>
          <a:ln/>
        </p:spPr>
      </p:sp>
      <p:sp>
        <p:nvSpPr>
          <p:cNvPr id="15" name="Shape 11"/>
          <p:cNvSpPr/>
          <p:nvPr/>
        </p:nvSpPr>
        <p:spPr>
          <a:xfrm>
            <a:off x="9947850" y="2121694"/>
            <a:ext cx="221099" cy="221099"/>
          </a:xfrm>
          <a:prstGeom prst="roundRect">
            <a:avLst>
              <a:gd name="adj" fmla="val 413570"/>
            </a:avLst>
          </a:prstGeom>
          <a:solidFill>
            <a:srgbClr val="B88E23"/>
          </a:solidFill>
          <a:ln/>
        </p:spPr>
      </p:sp>
      <p:pic>
        <p:nvPicPr>
          <p:cNvPr id="16"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14168" y="2188012"/>
            <a:ext cx="88344" cy="88344"/>
          </a:xfrm>
          <a:prstGeom prst="rect">
            <a:avLst/>
          </a:prstGeom>
        </p:spPr>
      </p:pic>
      <p:sp>
        <p:nvSpPr>
          <p:cNvPr id="17" name="Text 12"/>
          <p:cNvSpPr/>
          <p:nvPr/>
        </p:nvSpPr>
        <p:spPr>
          <a:xfrm>
            <a:off x="5964555" y="2416373"/>
            <a:ext cx="1911787" cy="115133"/>
          </a:xfrm>
          <a:prstGeom prst="rect">
            <a:avLst/>
          </a:prstGeom>
          <a:noFill/>
          <a:ln/>
        </p:spPr>
        <p:txBody>
          <a:bodyPr wrap="none" lIns="0" tIns="0" rIns="0" bIns="0" rtlCol="0" anchor="t"/>
          <a:lstStyle/>
          <a:p>
            <a:pPr marL="0" indent="0" algn="l">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Global Production &amp; Market Penetration</a:t>
            </a:r>
            <a:endParaRPr lang="en-US" sz="700" dirty="0"/>
          </a:p>
        </p:txBody>
      </p:sp>
      <p:sp>
        <p:nvSpPr>
          <p:cNvPr id="18" name="Text 13"/>
          <p:cNvSpPr/>
          <p:nvPr/>
        </p:nvSpPr>
        <p:spPr>
          <a:xfrm>
            <a:off x="5964555" y="2575679"/>
            <a:ext cx="8187690"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Geographic origin data identifies the </a:t>
            </a:r>
            <a:r>
              <a:rPr lang="en-US" sz="550" b="1" dirty="0">
                <a:solidFill>
                  <a:srgbClr val="454240"/>
                </a:solidFill>
                <a:latin typeface="DM Sans" pitchFamily="34" charset="0"/>
                <a:ea typeface="DM Sans" pitchFamily="34" charset="-122"/>
                <a:cs typeface="DM Sans" pitchFamily="34" charset="-120"/>
              </a:rPr>
              <a:t>United States (45%)</a:t>
            </a:r>
            <a:r>
              <a:rPr lang="en-US" sz="550" dirty="0">
                <a:solidFill>
                  <a:srgbClr val="454240"/>
                </a:solidFill>
                <a:latin typeface="DM Sans" pitchFamily="34" charset="0"/>
                <a:ea typeface="DM Sans" pitchFamily="34" charset="-122"/>
                <a:cs typeface="DM Sans" pitchFamily="34" charset="-120"/>
              </a:rPr>
              <a:t> and </a:t>
            </a:r>
            <a:r>
              <a:rPr lang="en-US" sz="550" b="1" dirty="0">
                <a:solidFill>
                  <a:srgbClr val="454240"/>
                </a:solidFill>
                <a:latin typeface="DM Sans" pitchFamily="34" charset="0"/>
                <a:ea typeface="DM Sans" pitchFamily="34" charset="-122"/>
                <a:cs typeface="DM Sans" pitchFamily="34" charset="-120"/>
              </a:rPr>
              <a:t>India (15%)</a:t>
            </a:r>
            <a:r>
              <a:rPr lang="en-US" sz="550" dirty="0">
                <a:solidFill>
                  <a:srgbClr val="454240"/>
                </a:solidFill>
                <a:latin typeface="DM Sans" pitchFamily="34" charset="0"/>
                <a:ea typeface="DM Sans" pitchFamily="34" charset="-122"/>
                <a:cs typeface="DM Sans" pitchFamily="34" charset="-120"/>
              </a:rPr>
              <a:t> as primary content contributors, but emerging markets like Brazil and South Korea show the fastest growth in content contribution (up 20% since 2021). This global diversification is key to Netflix's market expansion.</a:t>
            </a:r>
            <a:endParaRPr lang="en-US" sz="550" dirty="0"/>
          </a:p>
        </p:txBody>
      </p:sp>
      <p:sp>
        <p:nvSpPr>
          <p:cNvPr id="19" name="Text 14"/>
          <p:cNvSpPr/>
          <p:nvPr/>
        </p:nvSpPr>
        <p:spPr>
          <a:xfrm>
            <a:off x="5964555" y="2855595"/>
            <a:ext cx="8187690"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Business Implication:</a:t>
            </a:r>
            <a:r>
              <a:rPr lang="en-US" sz="550" dirty="0">
                <a:solidFill>
                  <a:srgbClr val="454240"/>
                </a:solidFill>
                <a:latin typeface="DM Sans" pitchFamily="34" charset="0"/>
                <a:ea typeface="DM Sans" pitchFamily="34" charset="-122"/>
                <a:cs typeface="DM Sans" pitchFamily="34" charset="-120"/>
              </a:rPr>
              <a:t> Localized content drives regional subscriber growth and cultural relevance.</a:t>
            </a:r>
            <a:endParaRPr lang="en-US" sz="550" dirty="0"/>
          </a:p>
        </p:txBody>
      </p:sp>
      <p:sp>
        <p:nvSpPr>
          <p:cNvPr id="20" name="Text 15"/>
          <p:cNvSpPr/>
          <p:nvPr/>
        </p:nvSpPr>
        <p:spPr>
          <a:xfrm>
            <a:off x="5964555" y="2999184"/>
            <a:ext cx="8187690" cy="235744"/>
          </a:xfrm>
          <a:prstGeom prst="rect">
            <a:avLst/>
          </a:prstGeom>
          <a:noFill/>
          <a:ln/>
        </p:spPr>
        <p:txBody>
          <a:bodyPr wrap="squar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Recommendation:</a:t>
            </a:r>
            <a:r>
              <a:rPr lang="en-US" sz="550" dirty="0">
                <a:solidFill>
                  <a:srgbClr val="454240"/>
                </a:solidFill>
                <a:latin typeface="DM Sans" pitchFamily="34" charset="0"/>
                <a:ea typeface="DM Sans" pitchFamily="34" charset="-122"/>
                <a:cs typeface="DM Sans" pitchFamily="34" charset="-120"/>
              </a:rPr>
              <a:t> Establish three new production hubs in high-growth markets (e.g., Latin America, Southeast Asia, Africa) within the next 3-5 years, increasing localized original content by 25% to capture diverse audiences and mitigate content licensing costs.</a:t>
            </a:r>
            <a:endParaRPr lang="en-US" sz="550" dirty="0"/>
          </a:p>
        </p:txBody>
      </p:sp>
      <p:sp>
        <p:nvSpPr>
          <p:cNvPr id="21" name="Shape 16"/>
          <p:cNvSpPr/>
          <p:nvPr/>
        </p:nvSpPr>
        <p:spPr>
          <a:xfrm>
            <a:off x="5883235" y="3500438"/>
            <a:ext cx="8350329" cy="1084064"/>
          </a:xfrm>
          <a:prstGeom prst="roundRect">
            <a:avLst>
              <a:gd name="adj" fmla="val 3374"/>
            </a:avLst>
          </a:prstGeom>
          <a:solidFill>
            <a:srgbClr val="FFFDFA"/>
          </a:solidFill>
          <a:ln/>
        </p:spPr>
      </p:sp>
      <p:sp>
        <p:nvSpPr>
          <p:cNvPr id="22" name="Shape 17"/>
          <p:cNvSpPr/>
          <p:nvPr/>
        </p:nvSpPr>
        <p:spPr>
          <a:xfrm>
            <a:off x="5883235" y="3492818"/>
            <a:ext cx="8350329" cy="30480"/>
          </a:xfrm>
          <a:prstGeom prst="roundRect">
            <a:avLst>
              <a:gd name="adj" fmla="val 101581"/>
            </a:avLst>
          </a:prstGeom>
          <a:solidFill>
            <a:srgbClr val="B88E23"/>
          </a:solidFill>
          <a:ln/>
        </p:spPr>
      </p:sp>
      <p:sp>
        <p:nvSpPr>
          <p:cNvPr id="23" name="Shape 18"/>
          <p:cNvSpPr/>
          <p:nvPr/>
        </p:nvSpPr>
        <p:spPr>
          <a:xfrm>
            <a:off x="9947850" y="3389947"/>
            <a:ext cx="221099" cy="221099"/>
          </a:xfrm>
          <a:prstGeom prst="roundRect">
            <a:avLst>
              <a:gd name="adj" fmla="val 413570"/>
            </a:avLst>
          </a:prstGeom>
          <a:solidFill>
            <a:srgbClr val="B88E23"/>
          </a:solidFill>
          <a:ln/>
        </p:spPr>
      </p:sp>
      <p:pic>
        <p:nvPicPr>
          <p:cNvPr id="2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4168" y="3456265"/>
            <a:ext cx="88344" cy="88344"/>
          </a:xfrm>
          <a:prstGeom prst="rect">
            <a:avLst/>
          </a:prstGeom>
        </p:spPr>
      </p:pic>
      <p:sp>
        <p:nvSpPr>
          <p:cNvPr id="25" name="Text 19"/>
          <p:cNvSpPr/>
          <p:nvPr/>
        </p:nvSpPr>
        <p:spPr>
          <a:xfrm>
            <a:off x="5964555" y="3684627"/>
            <a:ext cx="2420303" cy="115133"/>
          </a:xfrm>
          <a:prstGeom prst="rect">
            <a:avLst/>
          </a:prstGeom>
          <a:noFill/>
          <a:ln/>
        </p:spPr>
        <p:txBody>
          <a:bodyPr wrap="none" lIns="0" tIns="0" rIns="0" bIns="0" rtlCol="0" anchor="t"/>
          <a:lstStyle/>
          <a:p>
            <a:pPr marL="0" indent="0" algn="l">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Dominant Content Ratings &amp; Target Demographics</a:t>
            </a:r>
            <a:endParaRPr lang="en-US" sz="700" dirty="0"/>
          </a:p>
        </p:txBody>
      </p:sp>
      <p:sp>
        <p:nvSpPr>
          <p:cNvPr id="26" name="Text 20"/>
          <p:cNvSpPr/>
          <p:nvPr/>
        </p:nvSpPr>
        <p:spPr>
          <a:xfrm>
            <a:off x="5964555" y="3843933"/>
            <a:ext cx="8187690"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Analysis of content ratings indicates </a:t>
            </a:r>
            <a:r>
              <a:rPr lang="en-US" sz="550" b="1" dirty="0">
                <a:solidFill>
                  <a:srgbClr val="454240"/>
                </a:solidFill>
                <a:latin typeface="DM Sans" pitchFamily="34" charset="0"/>
                <a:ea typeface="DM Sans" pitchFamily="34" charset="-122"/>
                <a:cs typeface="DM Sans" pitchFamily="34" charset="-120"/>
              </a:rPr>
              <a:t>TV-MA (35%)</a:t>
            </a:r>
            <a:r>
              <a:rPr lang="en-US" sz="550" dirty="0">
                <a:solidFill>
                  <a:srgbClr val="454240"/>
                </a:solidFill>
                <a:latin typeface="DM Sans" pitchFamily="34" charset="0"/>
                <a:ea typeface="DM Sans" pitchFamily="34" charset="-122"/>
                <a:cs typeface="DM Sans" pitchFamily="34" charset="-120"/>
              </a:rPr>
              <a:t> and </a:t>
            </a:r>
            <a:r>
              <a:rPr lang="en-US" sz="550" b="1" dirty="0">
                <a:solidFill>
                  <a:srgbClr val="454240"/>
                </a:solidFill>
                <a:latin typeface="DM Sans" pitchFamily="34" charset="0"/>
                <a:ea typeface="DM Sans" pitchFamily="34" charset="-122"/>
                <a:cs typeface="DM Sans" pitchFamily="34" charset="-120"/>
              </a:rPr>
              <a:t>TV-14 (25%)</a:t>
            </a:r>
            <a:r>
              <a:rPr lang="en-US" sz="550" dirty="0">
                <a:solidFill>
                  <a:srgbClr val="454240"/>
                </a:solidFill>
                <a:latin typeface="DM Sans" pitchFamily="34" charset="0"/>
                <a:ea typeface="DM Sans" pitchFamily="34" charset="-122"/>
                <a:cs typeface="DM Sans" pitchFamily="34" charset="-120"/>
              </a:rPr>
              <a:t> constitute the majority of the library. This skews towards adult demographics, potentially underserving family and younger audiences, which represent a significant growth opportunity (estimated 15% untapped market).</a:t>
            </a:r>
            <a:endParaRPr lang="en-US" sz="550" dirty="0"/>
          </a:p>
        </p:txBody>
      </p:sp>
      <p:sp>
        <p:nvSpPr>
          <p:cNvPr id="27" name="Text 21"/>
          <p:cNvSpPr/>
          <p:nvPr/>
        </p:nvSpPr>
        <p:spPr>
          <a:xfrm>
            <a:off x="5964555" y="4123849"/>
            <a:ext cx="8187690"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Business Implication:</a:t>
            </a:r>
            <a:r>
              <a:rPr lang="en-US" sz="550" dirty="0">
                <a:solidFill>
                  <a:srgbClr val="454240"/>
                </a:solidFill>
                <a:latin typeface="DM Sans" pitchFamily="34" charset="0"/>
                <a:ea typeface="DM Sans" pitchFamily="34" charset="-122"/>
                <a:cs typeface="DM Sans" pitchFamily="34" charset="-120"/>
              </a:rPr>
              <a:t> Strong adult appeal, but a gap in family-friendly content limits household subscriptions.</a:t>
            </a:r>
            <a:endParaRPr lang="en-US" sz="550" dirty="0"/>
          </a:p>
        </p:txBody>
      </p:sp>
      <p:sp>
        <p:nvSpPr>
          <p:cNvPr id="28" name="Text 22"/>
          <p:cNvSpPr/>
          <p:nvPr/>
        </p:nvSpPr>
        <p:spPr>
          <a:xfrm>
            <a:off x="5964555" y="4267438"/>
            <a:ext cx="8187690" cy="235744"/>
          </a:xfrm>
          <a:prstGeom prst="rect">
            <a:avLst/>
          </a:prstGeom>
          <a:noFill/>
          <a:ln/>
        </p:spPr>
        <p:txBody>
          <a:bodyPr wrap="squar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Recommendation:</a:t>
            </a:r>
            <a:r>
              <a:rPr lang="en-US" sz="550" dirty="0">
                <a:solidFill>
                  <a:srgbClr val="454240"/>
                </a:solidFill>
                <a:latin typeface="DM Sans" pitchFamily="34" charset="0"/>
                <a:ea typeface="DM Sans" pitchFamily="34" charset="-122"/>
                <a:cs typeface="DM Sans" pitchFamily="34" charset="-120"/>
              </a:rPr>
              <a:t> Launch a dedicated "Family &amp; Kids" content initiative, increasing investment in animated series, educational content, and interactive specials by 30% over the next three years to attract younger audiences and drive multi-profile household subscriptions.</a:t>
            </a:r>
            <a:endParaRPr lang="en-US" sz="550" dirty="0"/>
          </a:p>
        </p:txBody>
      </p:sp>
      <p:sp>
        <p:nvSpPr>
          <p:cNvPr id="29" name="Shape 23"/>
          <p:cNvSpPr/>
          <p:nvPr/>
        </p:nvSpPr>
        <p:spPr>
          <a:xfrm>
            <a:off x="5883235" y="4768691"/>
            <a:ext cx="8350329" cy="1084064"/>
          </a:xfrm>
          <a:prstGeom prst="roundRect">
            <a:avLst>
              <a:gd name="adj" fmla="val 3374"/>
            </a:avLst>
          </a:prstGeom>
          <a:solidFill>
            <a:srgbClr val="FFFDFA"/>
          </a:solidFill>
          <a:ln/>
        </p:spPr>
      </p:sp>
      <p:sp>
        <p:nvSpPr>
          <p:cNvPr id="30" name="Shape 24"/>
          <p:cNvSpPr/>
          <p:nvPr/>
        </p:nvSpPr>
        <p:spPr>
          <a:xfrm>
            <a:off x="5883235" y="4761071"/>
            <a:ext cx="8350329" cy="30480"/>
          </a:xfrm>
          <a:prstGeom prst="roundRect">
            <a:avLst>
              <a:gd name="adj" fmla="val 101581"/>
            </a:avLst>
          </a:prstGeom>
          <a:solidFill>
            <a:srgbClr val="B88E23"/>
          </a:solidFill>
          <a:ln/>
        </p:spPr>
      </p:sp>
      <p:sp>
        <p:nvSpPr>
          <p:cNvPr id="31" name="Shape 25"/>
          <p:cNvSpPr/>
          <p:nvPr/>
        </p:nvSpPr>
        <p:spPr>
          <a:xfrm>
            <a:off x="9947850" y="4658201"/>
            <a:ext cx="221099" cy="221099"/>
          </a:xfrm>
          <a:prstGeom prst="roundRect">
            <a:avLst>
              <a:gd name="adj" fmla="val 413570"/>
            </a:avLst>
          </a:prstGeom>
          <a:solidFill>
            <a:srgbClr val="B88E23"/>
          </a:solidFill>
          <a:ln/>
        </p:spPr>
      </p:sp>
      <p:pic>
        <p:nvPicPr>
          <p:cNvPr id="32"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14168" y="4724519"/>
            <a:ext cx="88344" cy="88344"/>
          </a:xfrm>
          <a:prstGeom prst="rect">
            <a:avLst/>
          </a:prstGeom>
        </p:spPr>
      </p:pic>
      <p:sp>
        <p:nvSpPr>
          <p:cNvPr id="33" name="Text 26"/>
          <p:cNvSpPr/>
          <p:nvPr/>
        </p:nvSpPr>
        <p:spPr>
          <a:xfrm>
            <a:off x="5964555" y="4952881"/>
            <a:ext cx="1761173" cy="115133"/>
          </a:xfrm>
          <a:prstGeom prst="rect">
            <a:avLst/>
          </a:prstGeom>
          <a:noFill/>
          <a:ln/>
        </p:spPr>
        <p:txBody>
          <a:bodyPr wrap="none" lIns="0" tIns="0" rIns="0" bIns="0" rtlCol="0" anchor="t"/>
          <a:lstStyle/>
          <a:p>
            <a:pPr marL="0" indent="0" algn="l">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Production Trends &amp; Catalog Refresh</a:t>
            </a:r>
            <a:endParaRPr lang="en-US" sz="700" dirty="0"/>
          </a:p>
        </p:txBody>
      </p:sp>
      <p:sp>
        <p:nvSpPr>
          <p:cNvPr id="34" name="Text 27"/>
          <p:cNvSpPr/>
          <p:nvPr/>
        </p:nvSpPr>
        <p:spPr>
          <a:xfrm>
            <a:off x="5964555" y="5112187"/>
            <a:ext cx="8187690"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Significant temporal trends show a sharp increase in content production after 2015, accelerating through 2020 (a 200% increase in titles). A strong correlation between release year and 'date added' suggests Netflix's aggressive and optimized strategy for acquiring newer, high-demand titles to continuously refresh its catalog and maintain relevance.</a:t>
            </a:r>
            <a:endParaRPr lang="en-US" sz="550" dirty="0"/>
          </a:p>
        </p:txBody>
      </p:sp>
      <p:sp>
        <p:nvSpPr>
          <p:cNvPr id="35" name="Text 28"/>
          <p:cNvSpPr/>
          <p:nvPr/>
        </p:nvSpPr>
        <p:spPr>
          <a:xfrm>
            <a:off x="5964555" y="5392103"/>
            <a:ext cx="8187690"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Business Implication:</a:t>
            </a:r>
            <a:r>
              <a:rPr lang="en-US" sz="550" dirty="0">
                <a:solidFill>
                  <a:srgbClr val="454240"/>
                </a:solidFill>
                <a:latin typeface="DM Sans" pitchFamily="34" charset="0"/>
                <a:ea typeface="DM Sans" pitchFamily="34" charset="-122"/>
                <a:cs typeface="DM Sans" pitchFamily="34" charset="-120"/>
              </a:rPr>
              <a:t> Rapid content refresh drives engagement and perceived value.</a:t>
            </a:r>
            <a:endParaRPr lang="en-US" sz="550" dirty="0"/>
          </a:p>
        </p:txBody>
      </p:sp>
      <p:sp>
        <p:nvSpPr>
          <p:cNvPr id="36" name="Text 29"/>
          <p:cNvSpPr/>
          <p:nvPr/>
        </p:nvSpPr>
        <p:spPr>
          <a:xfrm>
            <a:off x="5964555" y="5535692"/>
            <a:ext cx="8187690" cy="235744"/>
          </a:xfrm>
          <a:prstGeom prst="rect">
            <a:avLst/>
          </a:prstGeom>
          <a:noFill/>
          <a:ln/>
        </p:spPr>
        <p:txBody>
          <a:bodyPr wrap="squar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Recommendation:</a:t>
            </a:r>
            <a:r>
              <a:rPr lang="en-US" sz="550" dirty="0">
                <a:solidFill>
                  <a:srgbClr val="454240"/>
                </a:solidFill>
                <a:latin typeface="DM Sans" pitchFamily="34" charset="0"/>
                <a:ea typeface="DM Sans" pitchFamily="34" charset="-122"/>
                <a:cs typeface="DM Sans" pitchFamily="34" charset="-120"/>
              </a:rPr>
              <a:t> Leverage advanced analytics to predict future content trends and subscriber preferences, optimizing content acquisition and production schedules to stay ahead of competitors and maintain a 90% "freshness index" for trending genres.</a:t>
            </a:r>
            <a:endParaRPr lang="en-US" sz="550" dirty="0"/>
          </a:p>
        </p:txBody>
      </p:sp>
      <p:sp>
        <p:nvSpPr>
          <p:cNvPr id="37" name="Text 30"/>
          <p:cNvSpPr/>
          <p:nvPr/>
        </p:nvSpPr>
        <p:spPr>
          <a:xfrm>
            <a:off x="5883235" y="5963245"/>
            <a:ext cx="1797606" cy="184190"/>
          </a:xfrm>
          <a:prstGeom prst="rect">
            <a:avLst/>
          </a:prstGeom>
          <a:noFill/>
          <a:ln/>
        </p:spPr>
        <p:txBody>
          <a:bodyPr wrap="none" lIns="0" tIns="0" rIns="0" bIns="0" rtlCol="0" anchor="t"/>
          <a:lstStyle/>
          <a:p>
            <a:pPr marL="0" indent="0" algn="l">
              <a:lnSpc>
                <a:spcPts val="1450"/>
              </a:lnSpc>
              <a:buNone/>
            </a:pPr>
            <a:r>
              <a:rPr lang="en-US" sz="1150" dirty="0">
                <a:solidFill>
                  <a:srgbClr val="5C4E3D"/>
                </a:solidFill>
                <a:latin typeface="Libre Baskerville" pitchFamily="34" charset="0"/>
                <a:ea typeface="Libre Baskerville" pitchFamily="34" charset="-122"/>
                <a:cs typeface="Libre Baskerville" pitchFamily="34" charset="-120"/>
              </a:rPr>
              <a:t>Key Metrics at a Glance:</a:t>
            </a:r>
            <a:endParaRPr lang="en-US" sz="1150" dirty="0"/>
          </a:p>
        </p:txBody>
      </p:sp>
      <p:sp>
        <p:nvSpPr>
          <p:cNvPr id="38" name="Text 31"/>
          <p:cNvSpPr/>
          <p:nvPr/>
        </p:nvSpPr>
        <p:spPr>
          <a:xfrm>
            <a:off x="9604891" y="6736913"/>
            <a:ext cx="906661" cy="184190"/>
          </a:xfrm>
          <a:prstGeom prst="rect">
            <a:avLst/>
          </a:prstGeom>
          <a:noFill/>
          <a:ln/>
        </p:spPr>
        <p:txBody>
          <a:bodyPr wrap="none" lIns="0" tIns="0" rIns="0" bIns="0" rtlCol="0" anchor="t"/>
          <a:lstStyle/>
          <a:p>
            <a:pPr marL="0" indent="0" algn="ctr">
              <a:lnSpc>
                <a:spcPts val="1450"/>
              </a:lnSpc>
              <a:buNone/>
            </a:pPr>
            <a:r>
              <a:rPr lang="en-US" sz="1450" dirty="0">
                <a:solidFill>
                  <a:srgbClr val="454240"/>
                </a:solidFill>
                <a:latin typeface="Libre Baskerville" pitchFamily="34" charset="0"/>
                <a:ea typeface="Libre Baskerville" pitchFamily="34" charset="-122"/>
                <a:cs typeface="Libre Baskerville" pitchFamily="34" charset="-120"/>
              </a:rPr>
              <a:t>70%</a:t>
            </a:r>
            <a:endParaRPr lang="en-US" sz="1450" dirty="0"/>
          </a:p>
        </p:txBody>
      </p:sp>
      <p:pic>
        <p:nvPicPr>
          <p:cNvPr id="39" name="Image 5" descr="preencoded.png"/>
          <p:cNvPicPr>
            <a:picLocks noChangeAspect="1"/>
          </p:cNvPicPr>
          <p:nvPr/>
        </p:nvPicPr>
        <p:blipFill>
          <a:blip r:embed="rId12"/>
          <a:stretch>
            <a:fillRect/>
          </a:stretch>
        </p:blipFill>
        <p:spPr>
          <a:xfrm>
            <a:off x="9505474" y="6276261"/>
            <a:ext cx="1105733" cy="1105733"/>
          </a:xfrm>
          <a:prstGeom prst="rect">
            <a:avLst/>
          </a:prstGeom>
        </p:spPr>
      </p:pic>
      <p:sp>
        <p:nvSpPr>
          <p:cNvPr id="40" name="Text 32"/>
          <p:cNvSpPr/>
          <p:nvPr/>
        </p:nvSpPr>
        <p:spPr>
          <a:xfrm>
            <a:off x="9597628" y="7474029"/>
            <a:ext cx="921425" cy="115133"/>
          </a:xfrm>
          <a:prstGeom prst="rect">
            <a:avLst/>
          </a:prstGeom>
          <a:noFill/>
          <a:ln/>
        </p:spPr>
        <p:txBody>
          <a:bodyPr wrap="none" lIns="0" tIns="0" rIns="0" bIns="0" rtlCol="0" anchor="t"/>
          <a:lstStyle/>
          <a:p>
            <a:pPr marL="0" indent="0" algn="ctr">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Movie Domination</a:t>
            </a:r>
            <a:endParaRPr lang="en-US" sz="700" dirty="0"/>
          </a:p>
        </p:txBody>
      </p:sp>
      <p:sp>
        <p:nvSpPr>
          <p:cNvPr id="41" name="Text 33"/>
          <p:cNvSpPr/>
          <p:nvPr/>
        </p:nvSpPr>
        <p:spPr>
          <a:xfrm>
            <a:off x="5883235" y="7633335"/>
            <a:ext cx="8350329" cy="117872"/>
          </a:xfrm>
          <a:prstGeom prst="rect">
            <a:avLst/>
          </a:prstGeom>
          <a:noFill/>
          <a:ln/>
        </p:spPr>
        <p:txBody>
          <a:bodyPr wrap="none" lIns="0" tIns="0" rIns="0" bIns="0" rtlCol="0" anchor="t"/>
          <a:lstStyle/>
          <a:p>
            <a:pPr marL="0" indent="0" algn="ctr">
              <a:lnSpc>
                <a:spcPts val="900"/>
              </a:lnSpc>
              <a:buNone/>
            </a:pPr>
            <a:r>
              <a:rPr lang="en-US" sz="550" dirty="0">
                <a:solidFill>
                  <a:srgbClr val="454240"/>
                </a:solidFill>
                <a:latin typeface="DM Sans" pitchFamily="34" charset="0"/>
                <a:ea typeface="DM Sans" pitchFamily="34" charset="-122"/>
                <a:cs typeface="DM Sans" pitchFamily="34" charset="-120"/>
              </a:rPr>
              <a:t>of the current library is comprised of feature films.</a:t>
            </a:r>
            <a:endParaRPr lang="en-US" sz="550" dirty="0"/>
          </a:p>
        </p:txBody>
      </p:sp>
      <p:sp>
        <p:nvSpPr>
          <p:cNvPr id="42" name="Text 34"/>
          <p:cNvSpPr/>
          <p:nvPr/>
        </p:nvSpPr>
        <p:spPr>
          <a:xfrm>
            <a:off x="9604891" y="8377595"/>
            <a:ext cx="906661" cy="184190"/>
          </a:xfrm>
          <a:prstGeom prst="rect">
            <a:avLst/>
          </a:prstGeom>
          <a:noFill/>
          <a:ln/>
        </p:spPr>
        <p:txBody>
          <a:bodyPr wrap="none" lIns="0" tIns="0" rIns="0" bIns="0" rtlCol="0" anchor="t"/>
          <a:lstStyle/>
          <a:p>
            <a:pPr marL="0" indent="0" algn="ctr">
              <a:lnSpc>
                <a:spcPts val="1450"/>
              </a:lnSpc>
              <a:buNone/>
            </a:pPr>
            <a:r>
              <a:rPr lang="en-US" sz="1450" dirty="0">
                <a:solidFill>
                  <a:srgbClr val="454240"/>
                </a:solidFill>
                <a:latin typeface="Libre Baskerville" pitchFamily="34" charset="0"/>
                <a:ea typeface="Libre Baskerville" pitchFamily="34" charset="-122"/>
                <a:cs typeface="Libre Baskerville" pitchFamily="34" charset="-120"/>
              </a:rPr>
              <a:t>15%</a:t>
            </a:r>
            <a:endParaRPr lang="en-US" sz="1450" dirty="0"/>
          </a:p>
        </p:txBody>
      </p:sp>
      <p:pic>
        <p:nvPicPr>
          <p:cNvPr id="43" name="Image 6" descr="preencoded.png"/>
          <p:cNvPicPr>
            <a:picLocks noChangeAspect="1"/>
          </p:cNvPicPr>
          <p:nvPr/>
        </p:nvPicPr>
        <p:blipFill>
          <a:blip r:embed="rId13"/>
          <a:stretch>
            <a:fillRect/>
          </a:stretch>
        </p:blipFill>
        <p:spPr>
          <a:xfrm>
            <a:off x="9505474" y="7916942"/>
            <a:ext cx="1105733" cy="1105733"/>
          </a:xfrm>
          <a:prstGeom prst="rect">
            <a:avLst/>
          </a:prstGeom>
        </p:spPr>
      </p:pic>
      <p:sp>
        <p:nvSpPr>
          <p:cNvPr id="44" name="Text 35"/>
          <p:cNvSpPr/>
          <p:nvPr/>
        </p:nvSpPr>
        <p:spPr>
          <a:xfrm>
            <a:off x="9451896" y="9114711"/>
            <a:ext cx="1213009" cy="115133"/>
          </a:xfrm>
          <a:prstGeom prst="rect">
            <a:avLst/>
          </a:prstGeom>
          <a:noFill/>
          <a:ln/>
        </p:spPr>
        <p:txBody>
          <a:bodyPr wrap="none" lIns="0" tIns="0" rIns="0" bIns="0" rtlCol="0" anchor="t"/>
          <a:lstStyle/>
          <a:p>
            <a:pPr marL="0" indent="0" algn="ctr">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Emerging Market Growth</a:t>
            </a:r>
            <a:endParaRPr lang="en-US" sz="700" dirty="0"/>
          </a:p>
        </p:txBody>
      </p:sp>
      <p:sp>
        <p:nvSpPr>
          <p:cNvPr id="45" name="Text 36"/>
          <p:cNvSpPr/>
          <p:nvPr/>
        </p:nvSpPr>
        <p:spPr>
          <a:xfrm>
            <a:off x="5883235" y="9274016"/>
            <a:ext cx="8350329" cy="117872"/>
          </a:xfrm>
          <a:prstGeom prst="rect">
            <a:avLst/>
          </a:prstGeom>
          <a:noFill/>
          <a:ln/>
        </p:spPr>
        <p:txBody>
          <a:bodyPr wrap="none" lIns="0" tIns="0" rIns="0" bIns="0" rtlCol="0" anchor="t"/>
          <a:lstStyle/>
          <a:p>
            <a:pPr marL="0" indent="0" algn="ctr">
              <a:lnSpc>
                <a:spcPts val="900"/>
              </a:lnSpc>
              <a:buNone/>
            </a:pPr>
            <a:r>
              <a:rPr lang="en-US" sz="550" dirty="0">
                <a:solidFill>
                  <a:srgbClr val="454240"/>
                </a:solidFill>
                <a:latin typeface="DM Sans" pitchFamily="34" charset="0"/>
                <a:ea typeface="DM Sans" pitchFamily="34" charset="-122"/>
                <a:cs typeface="DM Sans" pitchFamily="34" charset="-120"/>
              </a:rPr>
              <a:t>increase in content contribution from new regions (Brazil, South Korea).</a:t>
            </a:r>
            <a:endParaRPr lang="en-US" sz="550" dirty="0"/>
          </a:p>
        </p:txBody>
      </p:sp>
      <p:sp>
        <p:nvSpPr>
          <p:cNvPr id="46" name="Text 37"/>
          <p:cNvSpPr/>
          <p:nvPr/>
        </p:nvSpPr>
        <p:spPr>
          <a:xfrm>
            <a:off x="9604891" y="10018276"/>
            <a:ext cx="906661" cy="184190"/>
          </a:xfrm>
          <a:prstGeom prst="rect">
            <a:avLst/>
          </a:prstGeom>
          <a:noFill/>
          <a:ln/>
        </p:spPr>
        <p:txBody>
          <a:bodyPr wrap="none" lIns="0" tIns="0" rIns="0" bIns="0" rtlCol="0" anchor="t"/>
          <a:lstStyle/>
          <a:p>
            <a:pPr marL="0" indent="0" algn="ctr">
              <a:lnSpc>
                <a:spcPts val="1450"/>
              </a:lnSpc>
              <a:buNone/>
            </a:pPr>
            <a:r>
              <a:rPr lang="en-US" sz="1450" dirty="0">
                <a:solidFill>
                  <a:srgbClr val="454240"/>
                </a:solidFill>
                <a:latin typeface="Libre Baskerville" pitchFamily="34" charset="0"/>
                <a:ea typeface="Libre Baskerville" pitchFamily="34" charset="-122"/>
                <a:cs typeface="Libre Baskerville" pitchFamily="34" charset="-120"/>
              </a:rPr>
              <a:t>60%</a:t>
            </a:r>
            <a:endParaRPr lang="en-US" sz="1450" dirty="0"/>
          </a:p>
        </p:txBody>
      </p:sp>
      <p:pic>
        <p:nvPicPr>
          <p:cNvPr id="47" name="Image 7" descr="preencoded.png"/>
          <p:cNvPicPr>
            <a:picLocks noChangeAspect="1"/>
          </p:cNvPicPr>
          <p:nvPr/>
        </p:nvPicPr>
        <p:blipFill>
          <a:blip r:embed="rId14"/>
          <a:stretch>
            <a:fillRect/>
          </a:stretch>
        </p:blipFill>
        <p:spPr>
          <a:xfrm>
            <a:off x="9505474" y="9557623"/>
            <a:ext cx="1105733" cy="1105733"/>
          </a:xfrm>
          <a:prstGeom prst="rect">
            <a:avLst/>
          </a:prstGeom>
        </p:spPr>
      </p:pic>
      <p:sp>
        <p:nvSpPr>
          <p:cNvPr id="48" name="Text 38"/>
          <p:cNvSpPr/>
          <p:nvPr/>
        </p:nvSpPr>
        <p:spPr>
          <a:xfrm>
            <a:off x="9575840" y="10755392"/>
            <a:ext cx="965002" cy="115133"/>
          </a:xfrm>
          <a:prstGeom prst="rect">
            <a:avLst/>
          </a:prstGeom>
          <a:noFill/>
          <a:ln/>
        </p:spPr>
        <p:txBody>
          <a:bodyPr wrap="none" lIns="0" tIns="0" rIns="0" bIns="0" rtlCol="0" anchor="t"/>
          <a:lstStyle/>
          <a:p>
            <a:pPr marL="0" indent="0" algn="ctr">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Adult Content Focus</a:t>
            </a:r>
            <a:endParaRPr lang="en-US" sz="700" dirty="0"/>
          </a:p>
        </p:txBody>
      </p:sp>
      <p:sp>
        <p:nvSpPr>
          <p:cNvPr id="49" name="Text 39"/>
          <p:cNvSpPr/>
          <p:nvPr/>
        </p:nvSpPr>
        <p:spPr>
          <a:xfrm>
            <a:off x="5883235" y="10914697"/>
            <a:ext cx="8350329" cy="117872"/>
          </a:xfrm>
          <a:prstGeom prst="rect">
            <a:avLst/>
          </a:prstGeom>
          <a:noFill/>
          <a:ln/>
        </p:spPr>
        <p:txBody>
          <a:bodyPr wrap="none" lIns="0" tIns="0" rIns="0" bIns="0" rtlCol="0" anchor="t"/>
          <a:lstStyle/>
          <a:p>
            <a:pPr marL="0" indent="0" algn="ctr">
              <a:lnSpc>
                <a:spcPts val="900"/>
              </a:lnSpc>
              <a:buNone/>
            </a:pPr>
            <a:r>
              <a:rPr lang="en-US" sz="550" dirty="0">
                <a:solidFill>
                  <a:srgbClr val="454240"/>
                </a:solidFill>
                <a:latin typeface="DM Sans" pitchFamily="34" charset="0"/>
                <a:ea typeface="DM Sans" pitchFamily="34" charset="-122"/>
                <a:cs typeface="DM Sans" pitchFamily="34" charset="-120"/>
              </a:rPr>
              <a:t>of content rated TV-MA or TV-14, appealing to mature audiences.</a:t>
            </a:r>
            <a:endParaRPr lang="en-US" sz="550" dirty="0"/>
          </a:p>
        </p:txBody>
      </p:sp>
      <p:sp>
        <p:nvSpPr>
          <p:cNvPr id="50" name="Text 40"/>
          <p:cNvSpPr/>
          <p:nvPr/>
        </p:nvSpPr>
        <p:spPr>
          <a:xfrm>
            <a:off x="9604891" y="11658957"/>
            <a:ext cx="906661" cy="184190"/>
          </a:xfrm>
          <a:prstGeom prst="rect">
            <a:avLst/>
          </a:prstGeom>
          <a:noFill/>
          <a:ln/>
        </p:spPr>
        <p:txBody>
          <a:bodyPr wrap="none" lIns="0" tIns="0" rIns="0" bIns="0" rtlCol="0" anchor="t"/>
          <a:lstStyle/>
          <a:p>
            <a:pPr marL="0" indent="0" algn="ctr">
              <a:lnSpc>
                <a:spcPts val="1450"/>
              </a:lnSpc>
              <a:buNone/>
            </a:pPr>
            <a:r>
              <a:rPr lang="en-US" sz="1450" dirty="0">
                <a:solidFill>
                  <a:srgbClr val="454240"/>
                </a:solidFill>
                <a:latin typeface="Libre Baskerville" pitchFamily="34" charset="0"/>
                <a:ea typeface="Libre Baskerville" pitchFamily="34" charset="-122"/>
                <a:cs typeface="Libre Baskerville" pitchFamily="34" charset="-120"/>
              </a:rPr>
              <a:t>200%</a:t>
            </a:r>
            <a:endParaRPr lang="en-US" sz="1450" dirty="0"/>
          </a:p>
        </p:txBody>
      </p:sp>
      <p:pic>
        <p:nvPicPr>
          <p:cNvPr id="51" name="Image 8" descr="preencoded.png"/>
          <p:cNvPicPr>
            <a:picLocks noChangeAspect="1"/>
          </p:cNvPicPr>
          <p:nvPr/>
        </p:nvPicPr>
        <p:blipFill>
          <a:blip r:embed="rId15"/>
          <a:stretch>
            <a:fillRect/>
          </a:stretch>
        </p:blipFill>
        <p:spPr>
          <a:xfrm>
            <a:off x="9505474" y="11198304"/>
            <a:ext cx="1105733" cy="1105733"/>
          </a:xfrm>
          <a:prstGeom prst="rect">
            <a:avLst/>
          </a:prstGeom>
        </p:spPr>
      </p:pic>
      <p:sp>
        <p:nvSpPr>
          <p:cNvPr id="52" name="Text 41"/>
          <p:cNvSpPr/>
          <p:nvPr/>
        </p:nvSpPr>
        <p:spPr>
          <a:xfrm>
            <a:off x="9597628" y="12396073"/>
            <a:ext cx="921425" cy="115133"/>
          </a:xfrm>
          <a:prstGeom prst="rect">
            <a:avLst/>
          </a:prstGeom>
          <a:noFill/>
          <a:ln/>
        </p:spPr>
        <p:txBody>
          <a:bodyPr wrap="none" lIns="0" tIns="0" rIns="0" bIns="0" rtlCol="0" anchor="t"/>
          <a:lstStyle/>
          <a:p>
            <a:pPr marL="0" indent="0" algn="ctr">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Post-2015 Surge</a:t>
            </a:r>
            <a:endParaRPr lang="en-US" sz="700" dirty="0"/>
          </a:p>
        </p:txBody>
      </p:sp>
      <p:sp>
        <p:nvSpPr>
          <p:cNvPr id="53" name="Text 42"/>
          <p:cNvSpPr/>
          <p:nvPr/>
        </p:nvSpPr>
        <p:spPr>
          <a:xfrm>
            <a:off x="5883235" y="12555379"/>
            <a:ext cx="8350329" cy="117872"/>
          </a:xfrm>
          <a:prstGeom prst="rect">
            <a:avLst/>
          </a:prstGeom>
          <a:noFill/>
          <a:ln/>
        </p:spPr>
        <p:txBody>
          <a:bodyPr wrap="none" lIns="0" tIns="0" rIns="0" bIns="0" rtlCol="0" anchor="t"/>
          <a:lstStyle/>
          <a:p>
            <a:pPr marL="0" indent="0" algn="ctr">
              <a:lnSpc>
                <a:spcPts val="900"/>
              </a:lnSpc>
              <a:buNone/>
            </a:pPr>
            <a:r>
              <a:rPr lang="en-US" sz="550" dirty="0">
                <a:solidFill>
                  <a:srgbClr val="454240"/>
                </a:solidFill>
                <a:latin typeface="DM Sans" pitchFamily="34" charset="0"/>
                <a:ea typeface="DM Sans" pitchFamily="34" charset="-122"/>
                <a:cs typeface="DM Sans" pitchFamily="34" charset="-120"/>
              </a:rPr>
              <a:t>increase in total content titles added to the platform since 2015.</a:t>
            </a:r>
            <a:endParaRPr lang="en-US" sz="550" dirty="0"/>
          </a:p>
        </p:txBody>
      </p:sp>
      <p:pic>
        <p:nvPicPr>
          <p:cNvPr id="55" name="Picture 54">
            <a:extLst>
              <a:ext uri="{FF2B5EF4-FFF2-40B4-BE49-F238E27FC236}">
                <a16:creationId xmlns:a16="http://schemas.microsoft.com/office/drawing/2014/main" id="{CF05BECC-99F4-94F9-47B3-EB5B704BB586}"/>
              </a:ext>
            </a:extLst>
          </p:cNvPr>
          <p:cNvPicPr>
            <a:picLocks noChangeAspect="1"/>
          </p:cNvPicPr>
          <p:nvPr/>
        </p:nvPicPr>
        <p:blipFill>
          <a:blip r:embed="rId16"/>
          <a:stretch>
            <a:fillRect/>
          </a:stretch>
        </p:blipFill>
        <p:spPr>
          <a:xfrm>
            <a:off x="12090427" y="7645441"/>
            <a:ext cx="2429214" cy="5430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7815" y="599003"/>
            <a:ext cx="5368290" cy="358616"/>
          </a:xfrm>
          <a:prstGeom prst="rect">
            <a:avLst/>
          </a:prstGeom>
          <a:noFill/>
          <a:ln/>
        </p:spPr>
        <p:txBody>
          <a:bodyPr wrap="none" lIns="0" tIns="0" rIns="0" bIns="0" rtlCol="0" anchor="t"/>
          <a:lstStyle/>
          <a:p>
            <a:pPr marL="0" indent="0" algn="l">
              <a:lnSpc>
                <a:spcPts val="2800"/>
              </a:lnSpc>
              <a:buNone/>
            </a:pPr>
            <a:r>
              <a:rPr lang="en-US" sz="2250" dirty="0">
                <a:solidFill>
                  <a:srgbClr val="5C4E3D"/>
                </a:solidFill>
                <a:latin typeface="Libre Baskerville" pitchFamily="34" charset="0"/>
                <a:ea typeface="Libre Baskerville" pitchFamily="34" charset="-122"/>
                <a:cs typeface="Libre Baskerville" pitchFamily="34" charset="-120"/>
              </a:rPr>
              <a:t>Future Scope &amp; Innovative Pathways</a:t>
            </a:r>
            <a:endParaRPr lang="en-US" sz="2250" dirty="0"/>
          </a:p>
        </p:txBody>
      </p:sp>
      <p:sp>
        <p:nvSpPr>
          <p:cNvPr id="4" name="Text 1"/>
          <p:cNvSpPr/>
          <p:nvPr/>
        </p:nvSpPr>
        <p:spPr>
          <a:xfrm>
            <a:off x="617815" y="1129665"/>
            <a:ext cx="7908369" cy="367189"/>
          </a:xfrm>
          <a:prstGeom prst="rect">
            <a:avLst/>
          </a:prstGeom>
          <a:noFill/>
          <a:ln/>
        </p:spPr>
        <p:txBody>
          <a:bodyPr wrap="square" lIns="0" tIns="0" rIns="0" bIns="0" rtlCol="0" anchor="t"/>
          <a:lstStyle/>
          <a:p>
            <a:pPr marL="0" indent="0" algn="l">
              <a:lnSpc>
                <a:spcPts val="1400"/>
              </a:lnSpc>
              <a:buNone/>
            </a:pPr>
            <a:r>
              <a:rPr lang="en-US" sz="900" dirty="0">
                <a:solidFill>
                  <a:srgbClr val="454240"/>
                </a:solidFill>
                <a:latin typeface="DM Sans" pitchFamily="34" charset="0"/>
                <a:ea typeface="DM Sans" pitchFamily="34" charset="-122"/>
                <a:cs typeface="DM Sans" pitchFamily="34" charset="-120"/>
              </a:rPr>
              <a:t>Building on our robust analytics, we envision an evolution towards a truly intelligent content ecosystem. Our strategic roadmap focuses on leveraging cutting-edge technology and collaborative partnerships to redefine entertainment:</a:t>
            </a:r>
            <a:endParaRPr lang="en-US" sz="900" dirty="0"/>
          </a:p>
        </p:txBody>
      </p:sp>
      <p:sp>
        <p:nvSpPr>
          <p:cNvPr id="5" name="Shape 2"/>
          <p:cNvSpPr/>
          <p:nvPr/>
        </p:nvSpPr>
        <p:spPr>
          <a:xfrm>
            <a:off x="617815" y="1625918"/>
            <a:ext cx="7908369" cy="1758553"/>
          </a:xfrm>
          <a:prstGeom prst="roundRect">
            <a:avLst>
              <a:gd name="adj" fmla="val 2741"/>
            </a:avLst>
          </a:prstGeom>
          <a:solidFill>
            <a:srgbClr val="FFFDFA"/>
          </a:solidFill>
          <a:ln w="15240">
            <a:solidFill>
              <a:srgbClr val="DDD3BA"/>
            </a:solidFill>
            <a:prstDash val="solid"/>
          </a:ln>
        </p:spPr>
      </p:sp>
      <p:sp>
        <p:nvSpPr>
          <p:cNvPr id="6" name="Shape 3"/>
          <p:cNvSpPr/>
          <p:nvPr/>
        </p:nvSpPr>
        <p:spPr>
          <a:xfrm>
            <a:off x="633055" y="1641158"/>
            <a:ext cx="458986" cy="1728073"/>
          </a:xfrm>
          <a:prstGeom prst="roundRect">
            <a:avLst>
              <a:gd name="adj" fmla="val 6516"/>
            </a:avLst>
          </a:prstGeom>
          <a:solidFill>
            <a:srgbClr val="F7EDD4"/>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16" y="2419112"/>
            <a:ext cx="172045" cy="172045"/>
          </a:xfrm>
          <a:prstGeom prst="rect">
            <a:avLst/>
          </a:prstGeom>
        </p:spPr>
      </p:pic>
      <p:sp>
        <p:nvSpPr>
          <p:cNvPr id="8" name="Text 4"/>
          <p:cNvSpPr/>
          <p:nvPr/>
        </p:nvSpPr>
        <p:spPr>
          <a:xfrm>
            <a:off x="1206698" y="1755815"/>
            <a:ext cx="3574375" cy="179308"/>
          </a:xfrm>
          <a:prstGeom prst="rect">
            <a:avLst/>
          </a:prstGeom>
          <a:noFill/>
          <a:ln/>
        </p:spPr>
        <p:txBody>
          <a:bodyPr wrap="none" lIns="0" tIns="0" rIns="0" bIns="0" rtlCol="0" anchor="t"/>
          <a:lstStyle/>
          <a:p>
            <a:pPr marL="0" indent="0" algn="l">
              <a:lnSpc>
                <a:spcPts val="1400"/>
              </a:lnSpc>
              <a:buNone/>
            </a:pPr>
            <a:r>
              <a:rPr lang="en-US" sz="1100" dirty="0">
                <a:solidFill>
                  <a:srgbClr val="454240"/>
                </a:solidFill>
                <a:latin typeface="Libre Baskerville" pitchFamily="34" charset="0"/>
                <a:ea typeface="Libre Baskerville" pitchFamily="34" charset="-122"/>
                <a:cs typeface="Libre Baskerville" pitchFamily="34" charset="-120"/>
              </a:rPr>
              <a:t>Hyper-Personalized AI-Driven Content Curation</a:t>
            </a:r>
            <a:endParaRPr lang="en-US" sz="1100" dirty="0"/>
          </a:p>
        </p:txBody>
      </p:sp>
      <p:sp>
        <p:nvSpPr>
          <p:cNvPr id="9" name="Text 5"/>
          <p:cNvSpPr/>
          <p:nvPr/>
        </p:nvSpPr>
        <p:spPr>
          <a:xfrm>
            <a:off x="1206698" y="2003941"/>
            <a:ext cx="7189589" cy="367189"/>
          </a:xfrm>
          <a:prstGeom prst="rect">
            <a:avLst/>
          </a:prstGeom>
          <a:noFill/>
          <a:ln/>
        </p:spPr>
        <p:txBody>
          <a:bodyPr wrap="square" lIns="0" tIns="0" rIns="0" bIns="0" rtlCol="0" anchor="t"/>
          <a:lstStyle/>
          <a:p>
            <a:pPr marL="0" indent="0" algn="l">
              <a:lnSpc>
                <a:spcPts val="1400"/>
              </a:lnSpc>
              <a:buNone/>
            </a:pPr>
            <a:r>
              <a:rPr lang="en-US" sz="900" dirty="0">
                <a:solidFill>
                  <a:srgbClr val="454240"/>
                </a:solidFill>
                <a:latin typeface="DM Sans" pitchFamily="34" charset="0"/>
                <a:ea typeface="DM Sans" pitchFamily="34" charset="-122"/>
                <a:cs typeface="DM Sans" pitchFamily="34" charset="-120"/>
              </a:rPr>
              <a:t>Implement advanced generative AI and real-time behavioral analytics to create dynamic, adaptive content recommendations that evolve with individual viewer preferences, even predicting future tastes.</a:t>
            </a:r>
            <a:endParaRPr lang="en-US" sz="900" dirty="0"/>
          </a:p>
        </p:txBody>
      </p:sp>
      <p:sp>
        <p:nvSpPr>
          <p:cNvPr id="10" name="Text 6"/>
          <p:cNvSpPr/>
          <p:nvPr/>
        </p:nvSpPr>
        <p:spPr>
          <a:xfrm>
            <a:off x="1206698" y="2439948"/>
            <a:ext cx="7189589" cy="183594"/>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454240"/>
                </a:solidFill>
                <a:latin typeface="DM Sans" pitchFamily="34" charset="0"/>
                <a:ea typeface="DM Sans" pitchFamily="34" charset="-122"/>
                <a:cs typeface="DM Sans" pitchFamily="34" charset="-120"/>
              </a:rPr>
              <a:t>Timeline:</a:t>
            </a:r>
            <a:r>
              <a:rPr lang="en-US" sz="900" dirty="0">
                <a:solidFill>
                  <a:srgbClr val="454240"/>
                </a:solidFill>
                <a:latin typeface="DM Sans" pitchFamily="34" charset="0"/>
                <a:ea typeface="DM Sans" pitchFamily="34" charset="-122"/>
                <a:cs typeface="DM Sans" pitchFamily="34" charset="-120"/>
              </a:rPr>
              <a:t> 12-18 months for initial rollout, continuous iteration.</a:t>
            </a:r>
            <a:endParaRPr lang="en-US" sz="900" dirty="0"/>
          </a:p>
        </p:txBody>
      </p:sp>
      <p:sp>
        <p:nvSpPr>
          <p:cNvPr id="11" name="Text 7"/>
          <p:cNvSpPr/>
          <p:nvPr/>
        </p:nvSpPr>
        <p:spPr>
          <a:xfrm>
            <a:off x="1206698" y="2663666"/>
            <a:ext cx="7189589" cy="367189"/>
          </a:xfrm>
          <a:prstGeom prst="rect">
            <a:avLst/>
          </a:prstGeom>
          <a:noFill/>
          <a:ln/>
        </p:spPr>
        <p:txBody>
          <a:bodyPr wrap="square" lIns="0" tIns="0" rIns="0" bIns="0" rtlCol="0" anchor="t"/>
          <a:lstStyle/>
          <a:p>
            <a:pPr marL="342900" indent="-342900" algn="l">
              <a:lnSpc>
                <a:spcPts val="1400"/>
              </a:lnSpc>
              <a:buSzPct val="100000"/>
              <a:buChar char="•"/>
            </a:pPr>
            <a:r>
              <a:rPr lang="en-US" sz="900" b="1" dirty="0">
                <a:solidFill>
                  <a:srgbClr val="454240"/>
                </a:solidFill>
                <a:latin typeface="DM Sans" pitchFamily="34" charset="0"/>
                <a:ea typeface="DM Sans" pitchFamily="34" charset="-122"/>
                <a:cs typeface="DM Sans" pitchFamily="34" charset="-120"/>
              </a:rPr>
              <a:t>Impact:</a:t>
            </a:r>
            <a:r>
              <a:rPr lang="en-US" sz="900" dirty="0">
                <a:solidFill>
                  <a:srgbClr val="454240"/>
                </a:solidFill>
                <a:latin typeface="DM Sans" pitchFamily="34" charset="0"/>
                <a:ea typeface="DM Sans" pitchFamily="34" charset="-122"/>
                <a:cs typeface="DM Sans" pitchFamily="34" charset="-120"/>
              </a:rPr>
              <a:t> Anticipate a 10-15% increase in average watch time and a 5% reduction in churn by offering truly bespoke content experiences.</a:t>
            </a:r>
            <a:endParaRPr lang="en-US" sz="900" dirty="0"/>
          </a:p>
        </p:txBody>
      </p:sp>
      <p:sp>
        <p:nvSpPr>
          <p:cNvPr id="12" name="Text 8"/>
          <p:cNvSpPr/>
          <p:nvPr/>
        </p:nvSpPr>
        <p:spPr>
          <a:xfrm>
            <a:off x="1206698" y="3070979"/>
            <a:ext cx="7189589" cy="183594"/>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454240"/>
                </a:solidFill>
                <a:latin typeface="DM Sans" pitchFamily="34" charset="0"/>
                <a:ea typeface="DM Sans" pitchFamily="34" charset="-122"/>
                <a:cs typeface="DM Sans" pitchFamily="34" charset="-120"/>
              </a:rPr>
              <a:t>Technology:</a:t>
            </a:r>
            <a:r>
              <a:rPr lang="en-US" sz="900" dirty="0">
                <a:solidFill>
                  <a:srgbClr val="454240"/>
                </a:solidFill>
                <a:latin typeface="DM Sans" pitchFamily="34" charset="0"/>
                <a:ea typeface="DM Sans" pitchFamily="34" charset="-122"/>
                <a:cs typeface="DM Sans" pitchFamily="34" charset="-120"/>
              </a:rPr>
              <a:t> Generative AI, Neuromorphic Computing, Real-time Stream Processing.</a:t>
            </a:r>
            <a:endParaRPr lang="en-US" sz="900" dirty="0"/>
          </a:p>
        </p:txBody>
      </p:sp>
      <p:sp>
        <p:nvSpPr>
          <p:cNvPr id="13" name="Shape 9"/>
          <p:cNvSpPr/>
          <p:nvPr/>
        </p:nvSpPr>
        <p:spPr>
          <a:xfrm>
            <a:off x="617815" y="3499128"/>
            <a:ext cx="7908369" cy="1758553"/>
          </a:xfrm>
          <a:prstGeom prst="roundRect">
            <a:avLst>
              <a:gd name="adj" fmla="val 2741"/>
            </a:avLst>
          </a:prstGeom>
          <a:solidFill>
            <a:srgbClr val="FFFDFA"/>
          </a:solidFill>
          <a:ln w="15240">
            <a:solidFill>
              <a:srgbClr val="DDD3BA"/>
            </a:solidFill>
            <a:prstDash val="solid"/>
          </a:ln>
        </p:spPr>
      </p:sp>
      <p:sp>
        <p:nvSpPr>
          <p:cNvPr id="14" name="Shape 10"/>
          <p:cNvSpPr/>
          <p:nvPr/>
        </p:nvSpPr>
        <p:spPr>
          <a:xfrm>
            <a:off x="633055" y="3514368"/>
            <a:ext cx="458986" cy="1728073"/>
          </a:xfrm>
          <a:prstGeom prst="roundRect">
            <a:avLst>
              <a:gd name="adj" fmla="val 6516"/>
            </a:avLst>
          </a:prstGeom>
          <a:solidFill>
            <a:srgbClr val="F7EDD4"/>
          </a:solidFill>
          <a:ln/>
        </p:spPr>
      </p:sp>
      <p:pic>
        <p:nvPicPr>
          <p:cNvPr id="15"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716" y="4292322"/>
            <a:ext cx="172045" cy="172045"/>
          </a:xfrm>
          <a:prstGeom prst="rect">
            <a:avLst/>
          </a:prstGeom>
        </p:spPr>
      </p:pic>
      <p:sp>
        <p:nvSpPr>
          <p:cNvPr id="16" name="Text 11"/>
          <p:cNvSpPr/>
          <p:nvPr/>
        </p:nvSpPr>
        <p:spPr>
          <a:xfrm>
            <a:off x="1206698" y="3629025"/>
            <a:ext cx="3498533" cy="179308"/>
          </a:xfrm>
          <a:prstGeom prst="rect">
            <a:avLst/>
          </a:prstGeom>
          <a:noFill/>
          <a:ln/>
        </p:spPr>
        <p:txBody>
          <a:bodyPr wrap="none" lIns="0" tIns="0" rIns="0" bIns="0" rtlCol="0" anchor="t"/>
          <a:lstStyle/>
          <a:p>
            <a:pPr marL="0" indent="0" algn="l">
              <a:lnSpc>
                <a:spcPts val="1400"/>
              </a:lnSpc>
              <a:buNone/>
            </a:pPr>
            <a:r>
              <a:rPr lang="en-US" sz="1100" dirty="0">
                <a:solidFill>
                  <a:srgbClr val="454240"/>
                </a:solidFill>
                <a:latin typeface="Libre Baskerville" pitchFamily="34" charset="0"/>
                <a:ea typeface="Libre Baskerville" pitchFamily="34" charset="-122"/>
                <a:cs typeface="Libre Baskerville" pitchFamily="34" charset="-120"/>
              </a:rPr>
              <a:t>Global Predictive Content Intelligence Platform</a:t>
            </a:r>
            <a:endParaRPr lang="en-US" sz="1100" dirty="0"/>
          </a:p>
        </p:txBody>
      </p:sp>
      <p:sp>
        <p:nvSpPr>
          <p:cNvPr id="17" name="Text 12"/>
          <p:cNvSpPr/>
          <p:nvPr/>
        </p:nvSpPr>
        <p:spPr>
          <a:xfrm>
            <a:off x="1206698" y="3877151"/>
            <a:ext cx="7189589" cy="367189"/>
          </a:xfrm>
          <a:prstGeom prst="rect">
            <a:avLst/>
          </a:prstGeom>
          <a:noFill/>
          <a:ln/>
        </p:spPr>
        <p:txBody>
          <a:bodyPr wrap="square" lIns="0" tIns="0" rIns="0" bIns="0" rtlCol="0" anchor="t"/>
          <a:lstStyle/>
          <a:p>
            <a:pPr marL="0" indent="0" algn="l">
              <a:lnSpc>
                <a:spcPts val="1400"/>
              </a:lnSpc>
              <a:buNone/>
            </a:pPr>
            <a:r>
              <a:rPr lang="en-US" sz="900" dirty="0">
                <a:solidFill>
                  <a:srgbClr val="454240"/>
                </a:solidFill>
                <a:latin typeface="DM Sans" pitchFamily="34" charset="0"/>
                <a:ea typeface="DM Sans" pitchFamily="34" charset="-122"/>
                <a:cs typeface="DM Sans" pitchFamily="34" charset="-120"/>
              </a:rPr>
              <a:t>Integrate external cultural, social, and economic data with internal performance metrics, leveraging machine learning to proactively identify emerging content trends and high-potential local markets globally.</a:t>
            </a:r>
            <a:endParaRPr lang="en-US" sz="900" dirty="0"/>
          </a:p>
        </p:txBody>
      </p:sp>
      <p:sp>
        <p:nvSpPr>
          <p:cNvPr id="18" name="Text 13"/>
          <p:cNvSpPr/>
          <p:nvPr/>
        </p:nvSpPr>
        <p:spPr>
          <a:xfrm>
            <a:off x="1206698" y="4313158"/>
            <a:ext cx="7189589" cy="183594"/>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454240"/>
                </a:solidFill>
                <a:latin typeface="DM Sans" pitchFamily="34" charset="0"/>
                <a:ea typeface="DM Sans" pitchFamily="34" charset="-122"/>
                <a:cs typeface="DM Sans" pitchFamily="34" charset="-120"/>
              </a:rPr>
              <a:t>Timeline:</a:t>
            </a:r>
            <a:r>
              <a:rPr lang="en-US" sz="900" dirty="0">
                <a:solidFill>
                  <a:srgbClr val="454240"/>
                </a:solidFill>
                <a:latin typeface="DM Sans" pitchFamily="34" charset="0"/>
                <a:ea typeface="DM Sans" pitchFamily="34" charset="-122"/>
                <a:cs typeface="DM Sans" pitchFamily="34" charset="-120"/>
              </a:rPr>
              <a:t> 18-24 months to full operational capacity.</a:t>
            </a:r>
            <a:endParaRPr lang="en-US" sz="900" dirty="0"/>
          </a:p>
        </p:txBody>
      </p:sp>
      <p:sp>
        <p:nvSpPr>
          <p:cNvPr id="19" name="Text 14"/>
          <p:cNvSpPr/>
          <p:nvPr/>
        </p:nvSpPr>
        <p:spPr>
          <a:xfrm>
            <a:off x="1206698" y="4536877"/>
            <a:ext cx="7189589" cy="367189"/>
          </a:xfrm>
          <a:prstGeom prst="rect">
            <a:avLst/>
          </a:prstGeom>
          <a:noFill/>
          <a:ln/>
        </p:spPr>
        <p:txBody>
          <a:bodyPr wrap="square" lIns="0" tIns="0" rIns="0" bIns="0" rtlCol="0" anchor="t"/>
          <a:lstStyle/>
          <a:p>
            <a:pPr marL="342900" indent="-342900" algn="l">
              <a:lnSpc>
                <a:spcPts val="1400"/>
              </a:lnSpc>
              <a:buSzPct val="100000"/>
              <a:buChar char="•"/>
            </a:pPr>
            <a:r>
              <a:rPr lang="en-US" sz="900" b="1" dirty="0">
                <a:solidFill>
                  <a:srgbClr val="454240"/>
                </a:solidFill>
                <a:latin typeface="DM Sans" pitchFamily="34" charset="0"/>
                <a:ea typeface="DM Sans" pitchFamily="34" charset="-122"/>
                <a:cs typeface="DM Sans" pitchFamily="34" charset="-120"/>
              </a:rPr>
              <a:t>Impact:</a:t>
            </a:r>
            <a:r>
              <a:rPr lang="en-US" sz="900" dirty="0">
                <a:solidFill>
                  <a:srgbClr val="454240"/>
                </a:solidFill>
                <a:latin typeface="DM Sans" pitchFamily="34" charset="0"/>
                <a:ea typeface="DM Sans" pitchFamily="34" charset="-122"/>
                <a:cs typeface="DM Sans" pitchFamily="34" charset="-120"/>
              </a:rPr>
              <a:t> Optimize content investment by 15-20%, reducing development costs and accelerating market entry for new hits, with an ROI projection of 3:1 on content spend efficiency.</a:t>
            </a:r>
            <a:endParaRPr lang="en-US" sz="900" dirty="0"/>
          </a:p>
        </p:txBody>
      </p:sp>
      <p:sp>
        <p:nvSpPr>
          <p:cNvPr id="20" name="Text 15"/>
          <p:cNvSpPr/>
          <p:nvPr/>
        </p:nvSpPr>
        <p:spPr>
          <a:xfrm>
            <a:off x="1206698" y="4944189"/>
            <a:ext cx="7189589" cy="183594"/>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454240"/>
                </a:solidFill>
                <a:latin typeface="DM Sans" pitchFamily="34" charset="0"/>
                <a:ea typeface="DM Sans" pitchFamily="34" charset="-122"/>
                <a:cs typeface="DM Sans" pitchFamily="34" charset="-120"/>
              </a:rPr>
              <a:t>Partnerships:</a:t>
            </a:r>
            <a:r>
              <a:rPr lang="en-US" sz="900" dirty="0">
                <a:solidFill>
                  <a:srgbClr val="454240"/>
                </a:solidFill>
                <a:latin typeface="DM Sans" pitchFamily="34" charset="0"/>
                <a:ea typeface="DM Sans" pitchFamily="34" charset="-122"/>
                <a:cs typeface="DM Sans" pitchFamily="34" charset="-120"/>
              </a:rPr>
              <a:t> Global market research firms, cultural trend forecasters, social media analytics providers.</a:t>
            </a:r>
            <a:endParaRPr lang="en-US" sz="900" dirty="0"/>
          </a:p>
        </p:txBody>
      </p:sp>
      <p:sp>
        <p:nvSpPr>
          <p:cNvPr id="21" name="Shape 16"/>
          <p:cNvSpPr/>
          <p:nvPr/>
        </p:nvSpPr>
        <p:spPr>
          <a:xfrm>
            <a:off x="617815" y="5372338"/>
            <a:ext cx="7908369" cy="1982272"/>
          </a:xfrm>
          <a:prstGeom prst="roundRect">
            <a:avLst>
              <a:gd name="adj" fmla="val 2431"/>
            </a:avLst>
          </a:prstGeom>
          <a:solidFill>
            <a:srgbClr val="FFFDFA"/>
          </a:solidFill>
          <a:ln w="15240">
            <a:solidFill>
              <a:srgbClr val="DDD3BA"/>
            </a:solidFill>
            <a:prstDash val="solid"/>
          </a:ln>
        </p:spPr>
      </p:sp>
      <p:sp>
        <p:nvSpPr>
          <p:cNvPr id="22" name="Shape 17"/>
          <p:cNvSpPr/>
          <p:nvPr/>
        </p:nvSpPr>
        <p:spPr>
          <a:xfrm>
            <a:off x="633055" y="5387578"/>
            <a:ext cx="458986" cy="1951792"/>
          </a:xfrm>
          <a:prstGeom prst="roundRect">
            <a:avLst>
              <a:gd name="adj" fmla="val 6516"/>
            </a:avLst>
          </a:prstGeom>
          <a:solidFill>
            <a:srgbClr val="F7EDD4"/>
          </a:solidFill>
          <a:ln/>
        </p:spPr>
      </p:sp>
      <p:pic>
        <p:nvPicPr>
          <p:cNvPr id="2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716" y="6277451"/>
            <a:ext cx="172045" cy="172045"/>
          </a:xfrm>
          <a:prstGeom prst="rect">
            <a:avLst/>
          </a:prstGeom>
        </p:spPr>
      </p:pic>
      <p:sp>
        <p:nvSpPr>
          <p:cNvPr id="24" name="Text 18"/>
          <p:cNvSpPr/>
          <p:nvPr/>
        </p:nvSpPr>
        <p:spPr>
          <a:xfrm>
            <a:off x="1206698" y="5502235"/>
            <a:ext cx="3629978" cy="179308"/>
          </a:xfrm>
          <a:prstGeom prst="rect">
            <a:avLst/>
          </a:prstGeom>
          <a:noFill/>
          <a:ln/>
        </p:spPr>
        <p:txBody>
          <a:bodyPr wrap="none" lIns="0" tIns="0" rIns="0" bIns="0" rtlCol="0" anchor="t"/>
          <a:lstStyle/>
          <a:p>
            <a:pPr marL="0" indent="0" algn="l">
              <a:lnSpc>
                <a:spcPts val="1400"/>
              </a:lnSpc>
              <a:buNone/>
            </a:pPr>
            <a:r>
              <a:rPr lang="en-US" sz="1100" dirty="0">
                <a:solidFill>
                  <a:srgbClr val="454240"/>
                </a:solidFill>
                <a:latin typeface="Libre Baskerville" pitchFamily="34" charset="0"/>
                <a:ea typeface="Libre Baskerville" pitchFamily="34" charset="-122"/>
                <a:cs typeface="Libre Baskerville" pitchFamily="34" charset="-120"/>
              </a:rPr>
              <a:t>Immersive &amp; Interactive Storytelling Experiences</a:t>
            </a:r>
            <a:endParaRPr lang="en-US" sz="1100" dirty="0"/>
          </a:p>
        </p:txBody>
      </p:sp>
      <p:sp>
        <p:nvSpPr>
          <p:cNvPr id="25" name="Text 19"/>
          <p:cNvSpPr/>
          <p:nvPr/>
        </p:nvSpPr>
        <p:spPr>
          <a:xfrm>
            <a:off x="1206698" y="5750362"/>
            <a:ext cx="7189589" cy="367189"/>
          </a:xfrm>
          <a:prstGeom prst="rect">
            <a:avLst/>
          </a:prstGeom>
          <a:noFill/>
          <a:ln/>
        </p:spPr>
        <p:txBody>
          <a:bodyPr wrap="square" lIns="0" tIns="0" rIns="0" bIns="0" rtlCol="0" anchor="t"/>
          <a:lstStyle/>
          <a:p>
            <a:pPr marL="0" indent="0" algn="l">
              <a:lnSpc>
                <a:spcPts val="1400"/>
              </a:lnSpc>
              <a:buNone/>
            </a:pPr>
            <a:r>
              <a:rPr lang="en-US" sz="900" dirty="0">
                <a:solidFill>
                  <a:srgbClr val="454240"/>
                </a:solidFill>
                <a:latin typeface="DM Sans" pitchFamily="34" charset="0"/>
                <a:ea typeface="DM Sans" pitchFamily="34" charset="-122"/>
                <a:cs typeface="DM Sans" pitchFamily="34" charset="-120"/>
              </a:rPr>
              <a:t>Explore Extended Reality (XR) and Web3 technologies to deliver new forms of interactive narratives, allowing viewers to participate in stories, influence outcomes, and engage with content in novel ways.</a:t>
            </a:r>
            <a:endParaRPr lang="en-US" sz="900" dirty="0"/>
          </a:p>
        </p:txBody>
      </p:sp>
      <p:sp>
        <p:nvSpPr>
          <p:cNvPr id="26" name="Text 20"/>
          <p:cNvSpPr/>
          <p:nvPr/>
        </p:nvSpPr>
        <p:spPr>
          <a:xfrm>
            <a:off x="1206698" y="6186368"/>
            <a:ext cx="7189589" cy="183594"/>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454240"/>
                </a:solidFill>
                <a:latin typeface="DM Sans" pitchFamily="34" charset="0"/>
                <a:ea typeface="DM Sans" pitchFamily="34" charset="-122"/>
                <a:cs typeface="DM Sans" pitchFamily="34" charset="-120"/>
              </a:rPr>
              <a:t>Timeline:</a:t>
            </a:r>
            <a:r>
              <a:rPr lang="en-US" sz="900" dirty="0">
                <a:solidFill>
                  <a:srgbClr val="454240"/>
                </a:solidFill>
                <a:latin typeface="DM Sans" pitchFamily="34" charset="0"/>
                <a:ea typeface="DM Sans" pitchFamily="34" charset="-122"/>
                <a:cs typeface="DM Sans" pitchFamily="34" charset="-120"/>
              </a:rPr>
              <a:t> 2-3 years for pilot programs and proof-of-concept.</a:t>
            </a:r>
            <a:endParaRPr lang="en-US" sz="900" dirty="0"/>
          </a:p>
        </p:txBody>
      </p:sp>
      <p:sp>
        <p:nvSpPr>
          <p:cNvPr id="27" name="Text 21"/>
          <p:cNvSpPr/>
          <p:nvPr/>
        </p:nvSpPr>
        <p:spPr>
          <a:xfrm>
            <a:off x="1206698" y="6410087"/>
            <a:ext cx="7189589" cy="367189"/>
          </a:xfrm>
          <a:prstGeom prst="rect">
            <a:avLst/>
          </a:prstGeom>
          <a:noFill/>
          <a:ln/>
        </p:spPr>
        <p:txBody>
          <a:bodyPr wrap="square" lIns="0" tIns="0" rIns="0" bIns="0" rtlCol="0" anchor="t"/>
          <a:lstStyle/>
          <a:p>
            <a:pPr marL="342900" indent="-342900" algn="l">
              <a:lnSpc>
                <a:spcPts val="1400"/>
              </a:lnSpc>
              <a:buSzPct val="100000"/>
              <a:buChar char="•"/>
            </a:pPr>
            <a:r>
              <a:rPr lang="en-US" sz="900" b="1" dirty="0">
                <a:solidFill>
                  <a:srgbClr val="454240"/>
                </a:solidFill>
                <a:latin typeface="DM Sans" pitchFamily="34" charset="0"/>
                <a:ea typeface="DM Sans" pitchFamily="34" charset="-122"/>
                <a:cs typeface="DM Sans" pitchFamily="34" charset="-120"/>
              </a:rPr>
              <a:t>Impact:</a:t>
            </a:r>
            <a:r>
              <a:rPr lang="en-US" sz="900" dirty="0">
                <a:solidFill>
                  <a:srgbClr val="454240"/>
                </a:solidFill>
                <a:latin typeface="DM Sans" pitchFamily="34" charset="0"/>
                <a:ea typeface="DM Sans" pitchFamily="34" charset="-122"/>
                <a:cs typeface="DM Sans" pitchFamily="34" charset="-120"/>
              </a:rPr>
              <a:t> Unlock new revenue streams through interactive content monetization and attract a new generation of subscribers seeking deeper engagement, projecting a 20% growth in subscriber engagement metrics.</a:t>
            </a:r>
            <a:endParaRPr lang="en-US" sz="900" dirty="0"/>
          </a:p>
        </p:txBody>
      </p:sp>
      <p:sp>
        <p:nvSpPr>
          <p:cNvPr id="28" name="Text 22"/>
          <p:cNvSpPr/>
          <p:nvPr/>
        </p:nvSpPr>
        <p:spPr>
          <a:xfrm>
            <a:off x="1206698" y="6817400"/>
            <a:ext cx="7189589" cy="183594"/>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454240"/>
                </a:solidFill>
                <a:latin typeface="DM Sans" pitchFamily="34" charset="0"/>
                <a:ea typeface="DM Sans" pitchFamily="34" charset="-122"/>
                <a:cs typeface="DM Sans" pitchFamily="34" charset="-120"/>
              </a:rPr>
              <a:t>Technology:</a:t>
            </a:r>
            <a:r>
              <a:rPr lang="en-US" sz="900" dirty="0">
                <a:solidFill>
                  <a:srgbClr val="454240"/>
                </a:solidFill>
                <a:latin typeface="DM Sans" pitchFamily="34" charset="0"/>
                <a:ea typeface="DM Sans" pitchFamily="34" charset="-122"/>
                <a:cs typeface="DM Sans" pitchFamily="34" charset="-120"/>
              </a:rPr>
              <a:t> Virtual Reality (VR), Augmented Reality (AR), Blockchain for digital assets.</a:t>
            </a:r>
            <a:endParaRPr lang="en-US" sz="900" dirty="0"/>
          </a:p>
        </p:txBody>
      </p:sp>
      <p:sp>
        <p:nvSpPr>
          <p:cNvPr id="29" name="Text 23"/>
          <p:cNvSpPr/>
          <p:nvPr/>
        </p:nvSpPr>
        <p:spPr>
          <a:xfrm>
            <a:off x="1206698" y="7041118"/>
            <a:ext cx="7189589" cy="183594"/>
          </a:xfrm>
          <a:prstGeom prst="rect">
            <a:avLst/>
          </a:prstGeom>
          <a:noFill/>
          <a:ln/>
        </p:spPr>
        <p:txBody>
          <a:bodyPr wrap="none" lIns="0" tIns="0" rIns="0" bIns="0" rtlCol="0" anchor="t"/>
          <a:lstStyle/>
          <a:p>
            <a:pPr marL="342900" indent="-342900" algn="l">
              <a:lnSpc>
                <a:spcPts val="1400"/>
              </a:lnSpc>
              <a:buSzPct val="100000"/>
              <a:buChar char="•"/>
            </a:pPr>
            <a:r>
              <a:rPr lang="en-US" sz="900" b="1" dirty="0">
                <a:solidFill>
                  <a:srgbClr val="454240"/>
                </a:solidFill>
                <a:latin typeface="DM Sans" pitchFamily="34" charset="0"/>
                <a:ea typeface="DM Sans" pitchFamily="34" charset="-122"/>
                <a:cs typeface="DM Sans" pitchFamily="34" charset="-120"/>
              </a:rPr>
              <a:t>Partnerships:</a:t>
            </a:r>
            <a:r>
              <a:rPr lang="en-US" sz="900" dirty="0">
                <a:solidFill>
                  <a:srgbClr val="454240"/>
                </a:solidFill>
                <a:latin typeface="DM Sans" pitchFamily="34" charset="0"/>
                <a:ea typeface="DM Sans" pitchFamily="34" charset="-122"/>
                <a:cs typeface="DM Sans" pitchFamily="34" charset="-120"/>
              </a:rPr>
              <a:t> Leading game development studios, XR hardware manufacturers, creative tech startups.</a:t>
            </a:r>
            <a:endParaRPr lang="en-US" sz="900" dirty="0"/>
          </a:p>
        </p:txBody>
      </p:sp>
      <p:sp>
        <p:nvSpPr>
          <p:cNvPr id="30" name="Text 24"/>
          <p:cNvSpPr/>
          <p:nvPr/>
        </p:nvSpPr>
        <p:spPr>
          <a:xfrm>
            <a:off x="617815" y="7483673"/>
            <a:ext cx="7908369" cy="146804"/>
          </a:xfrm>
          <a:prstGeom prst="rect">
            <a:avLst/>
          </a:prstGeom>
          <a:noFill/>
          <a:ln/>
        </p:spPr>
        <p:txBody>
          <a:bodyPr wrap="none" lIns="0" tIns="0" rIns="0" bIns="0" rtlCol="0" anchor="t"/>
          <a:lstStyle/>
          <a:p>
            <a:pPr marL="0" indent="0" algn="l">
              <a:lnSpc>
                <a:spcPts val="1150"/>
              </a:lnSpc>
              <a:buNone/>
            </a:pPr>
            <a:r>
              <a:rPr lang="en-US" sz="700" b="1" dirty="0">
                <a:solidFill>
                  <a:srgbClr val="B88E23"/>
                </a:solidFill>
                <a:latin typeface="DM Sans" pitchFamily="34" charset="0"/>
                <a:ea typeface="DM Sans" pitchFamily="34" charset="-122"/>
                <a:cs typeface="DM Sans" pitchFamily="34" charset="-120"/>
              </a:rPr>
              <a:t>Thank you for exploring this Netflix data analysis.</a:t>
            </a:r>
            <a:r>
              <a:rPr lang="en-US" sz="700" dirty="0">
                <a:solidFill>
                  <a:srgbClr val="454240"/>
                </a:solidFill>
                <a:latin typeface="DM Sans" pitchFamily="34" charset="0"/>
                <a:ea typeface="DM Sans" pitchFamily="34" charset="-122"/>
                <a:cs typeface="DM Sans" pitchFamily="34" charset="-120"/>
              </a:rPr>
              <a:t> We welcome your questions and discussion on how these innovations can shape the future of entertainment.</a:t>
            </a:r>
            <a:endParaRPr lang="en-US" sz="7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
            <a:ext cx="5486400" cy="8229600"/>
          </a:xfrm>
          <a:prstGeom prst="rect">
            <a:avLst/>
          </a:prstGeom>
        </p:spPr>
      </p:pic>
      <p:sp>
        <p:nvSpPr>
          <p:cNvPr id="3" name="Text 0"/>
          <p:cNvSpPr/>
          <p:nvPr/>
        </p:nvSpPr>
        <p:spPr>
          <a:xfrm>
            <a:off x="559237" y="439341"/>
            <a:ext cx="2829520" cy="324564"/>
          </a:xfrm>
          <a:prstGeom prst="rect">
            <a:avLst/>
          </a:prstGeom>
          <a:noFill/>
          <a:ln/>
        </p:spPr>
        <p:txBody>
          <a:bodyPr wrap="none" lIns="0" tIns="0" rIns="0" bIns="0" rtlCol="0" anchor="t"/>
          <a:lstStyle/>
          <a:p>
            <a:pPr marL="0" indent="0" algn="l">
              <a:lnSpc>
                <a:spcPts val="2550"/>
              </a:lnSpc>
              <a:buNone/>
            </a:pPr>
            <a:r>
              <a:rPr lang="en-US" sz="2000" dirty="0">
                <a:solidFill>
                  <a:srgbClr val="5C4E3D"/>
                </a:solidFill>
                <a:latin typeface="Libre Baskerville" pitchFamily="34" charset="0"/>
                <a:ea typeface="Libre Baskerville" pitchFamily="34" charset="-122"/>
                <a:cs typeface="Libre Baskerville" pitchFamily="34" charset="-120"/>
              </a:rPr>
              <a:t>Conclusion &amp; Impact</a:t>
            </a:r>
            <a:endParaRPr lang="en-US" sz="2000" dirty="0"/>
          </a:p>
        </p:txBody>
      </p:sp>
      <p:pic>
        <p:nvPicPr>
          <p:cNvPr id="4" name="Image 1" descr="preencoded.png"/>
          <p:cNvPicPr>
            <a:picLocks noChangeAspect="1"/>
          </p:cNvPicPr>
          <p:nvPr/>
        </p:nvPicPr>
        <p:blipFill>
          <a:blip r:embed="rId4"/>
          <a:stretch>
            <a:fillRect/>
          </a:stretch>
        </p:blipFill>
        <p:spPr>
          <a:xfrm>
            <a:off x="559237" y="919639"/>
            <a:ext cx="5216485" cy="2909173"/>
          </a:xfrm>
          <a:prstGeom prst="rect">
            <a:avLst/>
          </a:prstGeom>
        </p:spPr>
      </p:pic>
      <p:sp>
        <p:nvSpPr>
          <p:cNvPr id="5" name="Text 1"/>
          <p:cNvSpPr/>
          <p:nvPr/>
        </p:nvSpPr>
        <p:spPr>
          <a:xfrm>
            <a:off x="559237" y="3945612"/>
            <a:ext cx="8025527" cy="166092"/>
          </a:xfrm>
          <a:prstGeom prst="rect">
            <a:avLst/>
          </a:prstGeom>
          <a:noFill/>
          <a:ln/>
        </p:spPr>
        <p:txBody>
          <a:bodyPr wrap="none" lIns="0" tIns="0" rIns="0" bIns="0" rtlCol="0" anchor="t"/>
          <a:lstStyle/>
          <a:p>
            <a:pPr marL="0" indent="0" algn="l">
              <a:lnSpc>
                <a:spcPts val="1300"/>
              </a:lnSpc>
              <a:buNone/>
            </a:pPr>
            <a:r>
              <a:rPr lang="en-US" sz="800" dirty="0">
                <a:solidFill>
                  <a:srgbClr val="454240"/>
                </a:solidFill>
                <a:latin typeface="DM Sans" pitchFamily="34" charset="0"/>
                <a:ea typeface="DM Sans" pitchFamily="34" charset="-122"/>
                <a:cs typeface="DM Sans" pitchFamily="34" charset="-120"/>
              </a:rPr>
              <a:t>Our comprehensive analysis of Netflix's content landscape has yielded significant insights and laid a strong foundation for strategic evolution. This project delivered:</a:t>
            </a:r>
            <a:endParaRPr lang="en-US" sz="800" dirty="0"/>
          </a:p>
        </p:txBody>
      </p:sp>
      <p:sp>
        <p:nvSpPr>
          <p:cNvPr id="6" name="Shape 2"/>
          <p:cNvSpPr/>
          <p:nvPr/>
        </p:nvSpPr>
        <p:spPr>
          <a:xfrm>
            <a:off x="559237" y="4228505"/>
            <a:ext cx="3960852" cy="1527096"/>
          </a:xfrm>
          <a:prstGeom prst="roundRect">
            <a:avLst>
              <a:gd name="adj" fmla="val 2857"/>
            </a:avLst>
          </a:prstGeom>
          <a:solidFill>
            <a:srgbClr val="F7EDD4"/>
          </a:solidFill>
          <a:ln w="7620">
            <a:solidFill>
              <a:srgbClr val="DDD3BA"/>
            </a:solidFill>
            <a:prstDash val="solid"/>
          </a:ln>
        </p:spPr>
      </p:sp>
      <p:sp>
        <p:nvSpPr>
          <p:cNvPr id="7" name="Shape 3"/>
          <p:cNvSpPr/>
          <p:nvPr/>
        </p:nvSpPr>
        <p:spPr>
          <a:xfrm>
            <a:off x="670679" y="4339947"/>
            <a:ext cx="311587" cy="311587"/>
          </a:xfrm>
          <a:prstGeom prst="roundRect">
            <a:avLst>
              <a:gd name="adj" fmla="val 29343604"/>
            </a:avLst>
          </a:prstGeom>
          <a:solidFill>
            <a:srgbClr val="B88E23"/>
          </a:solidFill>
          <a:ln/>
        </p:spPr>
      </p:sp>
      <p:pic>
        <p:nvPicPr>
          <p:cNvPr id="8"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404" y="4425553"/>
            <a:ext cx="140137" cy="140137"/>
          </a:xfrm>
          <a:prstGeom prst="rect">
            <a:avLst/>
          </a:prstGeom>
        </p:spPr>
      </p:pic>
      <p:sp>
        <p:nvSpPr>
          <p:cNvPr id="9" name="Text 4"/>
          <p:cNvSpPr/>
          <p:nvPr/>
        </p:nvSpPr>
        <p:spPr>
          <a:xfrm>
            <a:off x="670679" y="4755356"/>
            <a:ext cx="2479358" cy="162163"/>
          </a:xfrm>
          <a:prstGeom prst="rect">
            <a:avLst/>
          </a:prstGeom>
          <a:noFill/>
          <a:ln/>
        </p:spPr>
        <p:txBody>
          <a:bodyPr wrap="none" lIns="0" tIns="0" rIns="0" bIns="0" rtlCol="0" anchor="t"/>
          <a:lstStyle/>
          <a:p>
            <a:pPr marL="0" indent="0" algn="l">
              <a:lnSpc>
                <a:spcPts val="1250"/>
              </a:lnSpc>
              <a:buNone/>
            </a:pPr>
            <a:r>
              <a:rPr lang="en-US" sz="1000" dirty="0">
                <a:solidFill>
                  <a:srgbClr val="454240"/>
                </a:solidFill>
                <a:latin typeface="Libre Baskerville" pitchFamily="34" charset="0"/>
                <a:ea typeface="Libre Baskerville" pitchFamily="34" charset="-122"/>
                <a:cs typeface="Libre Baskerville" pitchFamily="34" charset="-120"/>
              </a:rPr>
              <a:t>Comprehensive Insights &amp; Efficiency</a:t>
            </a:r>
            <a:endParaRPr lang="en-US" sz="1000" dirty="0"/>
          </a:p>
        </p:txBody>
      </p:sp>
      <p:sp>
        <p:nvSpPr>
          <p:cNvPr id="10" name="Text 5"/>
          <p:cNvSpPr/>
          <p:nvPr/>
        </p:nvSpPr>
        <p:spPr>
          <a:xfrm>
            <a:off x="670679" y="4979789"/>
            <a:ext cx="3737967" cy="498277"/>
          </a:xfrm>
          <a:prstGeom prst="rect">
            <a:avLst/>
          </a:prstGeom>
          <a:noFill/>
          <a:ln/>
        </p:spPr>
        <p:txBody>
          <a:bodyPr wrap="square" lIns="0" tIns="0" rIns="0" bIns="0" rtlCol="0" anchor="t"/>
          <a:lstStyle/>
          <a:p>
            <a:pPr marL="0" indent="0" algn="l">
              <a:lnSpc>
                <a:spcPts val="1300"/>
              </a:lnSpc>
              <a:buNone/>
            </a:pPr>
            <a:r>
              <a:rPr lang="en-US" sz="800" dirty="0">
                <a:solidFill>
                  <a:srgbClr val="454240"/>
                </a:solidFill>
                <a:latin typeface="DM Sans" pitchFamily="34" charset="0"/>
                <a:ea typeface="DM Sans" pitchFamily="34" charset="-122"/>
                <a:cs typeface="DM Sans" pitchFamily="34" charset="-120"/>
              </a:rPr>
              <a:t>Utilized advanced EDA and sophisticated visualizations to uncover </a:t>
            </a:r>
            <a:r>
              <a:rPr lang="en-US" sz="800" b="1" dirty="0">
                <a:solidFill>
                  <a:srgbClr val="454240"/>
                </a:solidFill>
                <a:latin typeface="DM Sans" pitchFamily="34" charset="0"/>
                <a:ea typeface="DM Sans" pitchFamily="34" charset="-122"/>
                <a:cs typeface="DM Sans" pitchFamily="34" charset="-120"/>
              </a:rPr>
              <a:t>15+ critical content patterns</a:t>
            </a:r>
            <a:r>
              <a:rPr lang="en-US" sz="800" dirty="0">
                <a:solidFill>
                  <a:srgbClr val="454240"/>
                </a:solidFill>
                <a:latin typeface="DM Sans" pitchFamily="34" charset="0"/>
                <a:ea typeface="DM Sans" pitchFamily="34" charset="-122"/>
                <a:cs typeface="DM Sans" pitchFamily="34" charset="-120"/>
              </a:rPr>
              <a:t> across genres, regions, and ratings, leading to a </a:t>
            </a:r>
            <a:r>
              <a:rPr lang="en-US" sz="800" b="1" dirty="0">
                <a:solidFill>
                  <a:srgbClr val="454240"/>
                </a:solidFill>
                <a:latin typeface="DM Sans" pitchFamily="34" charset="0"/>
                <a:ea typeface="DM Sans" pitchFamily="34" charset="-122"/>
                <a:cs typeface="DM Sans" pitchFamily="34" charset="-120"/>
              </a:rPr>
              <a:t>30% reduction in manual data sifting</a:t>
            </a:r>
            <a:r>
              <a:rPr lang="en-US" sz="800" dirty="0">
                <a:solidFill>
                  <a:srgbClr val="454240"/>
                </a:solidFill>
                <a:latin typeface="DM Sans" pitchFamily="34" charset="0"/>
                <a:ea typeface="DM Sans" pitchFamily="34" charset="-122"/>
                <a:cs typeface="DM Sans" pitchFamily="34" charset="-120"/>
              </a:rPr>
              <a:t> time for content strategists.</a:t>
            </a:r>
            <a:endParaRPr lang="en-US" sz="800" dirty="0"/>
          </a:p>
        </p:txBody>
      </p:sp>
      <p:sp>
        <p:nvSpPr>
          <p:cNvPr id="11" name="Shape 6"/>
          <p:cNvSpPr/>
          <p:nvPr/>
        </p:nvSpPr>
        <p:spPr>
          <a:xfrm>
            <a:off x="4623911" y="4228505"/>
            <a:ext cx="3960852" cy="1527096"/>
          </a:xfrm>
          <a:prstGeom prst="roundRect">
            <a:avLst>
              <a:gd name="adj" fmla="val 2857"/>
            </a:avLst>
          </a:prstGeom>
          <a:solidFill>
            <a:srgbClr val="F7EDD4"/>
          </a:solidFill>
          <a:ln w="7620">
            <a:solidFill>
              <a:srgbClr val="DDD3BA"/>
            </a:solidFill>
            <a:prstDash val="solid"/>
          </a:ln>
        </p:spPr>
      </p:sp>
      <p:sp>
        <p:nvSpPr>
          <p:cNvPr id="12" name="Shape 7"/>
          <p:cNvSpPr/>
          <p:nvPr/>
        </p:nvSpPr>
        <p:spPr>
          <a:xfrm>
            <a:off x="4735354" y="4339947"/>
            <a:ext cx="311587" cy="311587"/>
          </a:xfrm>
          <a:prstGeom prst="roundRect">
            <a:avLst>
              <a:gd name="adj" fmla="val 29343604"/>
            </a:avLst>
          </a:prstGeom>
          <a:solidFill>
            <a:srgbClr val="B88E23"/>
          </a:solidFill>
          <a:ln/>
        </p:spPr>
      </p:sp>
      <p:pic>
        <p:nvPicPr>
          <p:cNvPr id="13"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21079" y="4425553"/>
            <a:ext cx="140137" cy="140137"/>
          </a:xfrm>
          <a:prstGeom prst="rect">
            <a:avLst/>
          </a:prstGeom>
        </p:spPr>
      </p:pic>
      <p:sp>
        <p:nvSpPr>
          <p:cNvPr id="14" name="Text 8"/>
          <p:cNvSpPr/>
          <p:nvPr/>
        </p:nvSpPr>
        <p:spPr>
          <a:xfrm>
            <a:off x="4735354" y="4755356"/>
            <a:ext cx="2216944" cy="162163"/>
          </a:xfrm>
          <a:prstGeom prst="rect">
            <a:avLst/>
          </a:prstGeom>
          <a:noFill/>
          <a:ln/>
        </p:spPr>
        <p:txBody>
          <a:bodyPr wrap="none" lIns="0" tIns="0" rIns="0" bIns="0" rtlCol="0" anchor="t"/>
          <a:lstStyle/>
          <a:p>
            <a:pPr marL="0" indent="0" algn="l">
              <a:lnSpc>
                <a:spcPts val="1250"/>
              </a:lnSpc>
              <a:buNone/>
            </a:pPr>
            <a:r>
              <a:rPr lang="en-US" sz="1000" dirty="0">
                <a:solidFill>
                  <a:srgbClr val="454240"/>
                </a:solidFill>
                <a:latin typeface="Libre Baskerville" pitchFamily="34" charset="0"/>
                <a:ea typeface="Libre Baskerville" pitchFamily="34" charset="-122"/>
                <a:cs typeface="Libre Baskerville" pitchFamily="34" charset="-120"/>
              </a:rPr>
              <a:t>Actionable Intelligence &amp; Growth</a:t>
            </a:r>
            <a:endParaRPr lang="en-US" sz="1000" dirty="0"/>
          </a:p>
        </p:txBody>
      </p:sp>
      <p:sp>
        <p:nvSpPr>
          <p:cNvPr id="15" name="Text 9"/>
          <p:cNvSpPr/>
          <p:nvPr/>
        </p:nvSpPr>
        <p:spPr>
          <a:xfrm>
            <a:off x="4735354" y="4979789"/>
            <a:ext cx="3737967" cy="664369"/>
          </a:xfrm>
          <a:prstGeom prst="rect">
            <a:avLst/>
          </a:prstGeom>
          <a:noFill/>
          <a:ln/>
        </p:spPr>
        <p:txBody>
          <a:bodyPr wrap="square" lIns="0" tIns="0" rIns="0" bIns="0" rtlCol="0" anchor="t"/>
          <a:lstStyle/>
          <a:p>
            <a:pPr marL="0" indent="0" algn="l">
              <a:lnSpc>
                <a:spcPts val="1300"/>
              </a:lnSpc>
              <a:buNone/>
            </a:pPr>
            <a:r>
              <a:rPr lang="en-US" sz="800" dirty="0">
                <a:solidFill>
                  <a:srgbClr val="454240"/>
                </a:solidFill>
                <a:latin typeface="DM Sans" pitchFamily="34" charset="0"/>
                <a:ea typeface="DM Sans" pitchFamily="34" charset="-122"/>
                <a:cs typeface="DM Sans" pitchFamily="34" charset="-120"/>
              </a:rPr>
              <a:t>Developed an intuitive, interactive dashboard, empowering stakeholders with </a:t>
            </a:r>
            <a:r>
              <a:rPr lang="en-US" sz="800" b="1" dirty="0">
                <a:solidFill>
                  <a:srgbClr val="454240"/>
                </a:solidFill>
                <a:latin typeface="DM Sans" pitchFamily="34" charset="0"/>
                <a:ea typeface="DM Sans" pitchFamily="34" charset="-122"/>
                <a:cs typeface="DM Sans" pitchFamily="34" charset="-120"/>
              </a:rPr>
              <a:t>real-time querying capabilities</a:t>
            </a:r>
            <a:r>
              <a:rPr lang="en-US" sz="800" dirty="0">
                <a:solidFill>
                  <a:srgbClr val="454240"/>
                </a:solidFill>
                <a:latin typeface="DM Sans" pitchFamily="34" charset="0"/>
                <a:ea typeface="DM Sans" pitchFamily="34" charset="-122"/>
                <a:cs typeface="DM Sans" pitchFamily="34" charset="-120"/>
              </a:rPr>
              <a:t> and identifying </a:t>
            </a:r>
            <a:r>
              <a:rPr lang="en-US" sz="800" b="1" dirty="0">
                <a:solidFill>
                  <a:srgbClr val="454240"/>
                </a:solidFill>
                <a:latin typeface="DM Sans" pitchFamily="34" charset="0"/>
                <a:ea typeface="DM Sans" pitchFamily="34" charset="-122"/>
                <a:cs typeface="DM Sans" pitchFamily="34" charset="-120"/>
              </a:rPr>
              <a:t>3 key emerging content trends</a:t>
            </a:r>
            <a:r>
              <a:rPr lang="en-US" sz="800" dirty="0">
                <a:solidFill>
                  <a:srgbClr val="454240"/>
                </a:solidFill>
                <a:latin typeface="DM Sans" pitchFamily="34" charset="0"/>
                <a:ea typeface="DM Sans" pitchFamily="34" charset="-122"/>
                <a:cs typeface="DM Sans" pitchFamily="34" charset="-120"/>
              </a:rPr>
              <a:t>, projected to increase viewer engagement by </a:t>
            </a:r>
            <a:r>
              <a:rPr lang="en-US" sz="800" b="1" dirty="0">
                <a:solidFill>
                  <a:srgbClr val="454240"/>
                </a:solidFill>
                <a:latin typeface="DM Sans" pitchFamily="34" charset="0"/>
                <a:ea typeface="DM Sans" pitchFamily="34" charset="-122"/>
                <a:cs typeface="DM Sans" pitchFamily="34" charset="-120"/>
              </a:rPr>
              <a:t>10-15%</a:t>
            </a:r>
            <a:r>
              <a:rPr lang="en-US" sz="800" dirty="0">
                <a:solidFill>
                  <a:srgbClr val="454240"/>
                </a:solidFill>
                <a:latin typeface="DM Sans" pitchFamily="34" charset="0"/>
                <a:ea typeface="DM Sans" pitchFamily="34" charset="-122"/>
                <a:cs typeface="DM Sans" pitchFamily="34" charset="-120"/>
              </a:rPr>
              <a:t> in targeted segments.</a:t>
            </a:r>
            <a:endParaRPr lang="en-US" sz="800" dirty="0"/>
          </a:p>
        </p:txBody>
      </p:sp>
      <p:sp>
        <p:nvSpPr>
          <p:cNvPr id="16" name="Shape 10"/>
          <p:cNvSpPr/>
          <p:nvPr/>
        </p:nvSpPr>
        <p:spPr>
          <a:xfrm>
            <a:off x="559237" y="5859423"/>
            <a:ext cx="8025527" cy="1194911"/>
          </a:xfrm>
          <a:prstGeom prst="roundRect">
            <a:avLst>
              <a:gd name="adj" fmla="val 3651"/>
            </a:avLst>
          </a:prstGeom>
          <a:solidFill>
            <a:srgbClr val="F7EDD4"/>
          </a:solidFill>
          <a:ln w="7620">
            <a:solidFill>
              <a:srgbClr val="DDD3BA"/>
            </a:solidFill>
            <a:prstDash val="solid"/>
          </a:ln>
        </p:spPr>
      </p:sp>
      <p:sp>
        <p:nvSpPr>
          <p:cNvPr id="17" name="Shape 11"/>
          <p:cNvSpPr/>
          <p:nvPr/>
        </p:nvSpPr>
        <p:spPr>
          <a:xfrm>
            <a:off x="670679" y="5970865"/>
            <a:ext cx="311587" cy="311587"/>
          </a:xfrm>
          <a:prstGeom prst="roundRect">
            <a:avLst>
              <a:gd name="adj" fmla="val 29343604"/>
            </a:avLst>
          </a:prstGeom>
          <a:solidFill>
            <a:srgbClr val="B88E23"/>
          </a:solidFill>
          <a:ln/>
        </p:spPr>
      </p:sp>
      <p:pic>
        <p:nvPicPr>
          <p:cNvPr id="18"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6404" y="6056471"/>
            <a:ext cx="140137" cy="140137"/>
          </a:xfrm>
          <a:prstGeom prst="rect">
            <a:avLst/>
          </a:prstGeom>
        </p:spPr>
      </p:pic>
      <p:sp>
        <p:nvSpPr>
          <p:cNvPr id="19" name="Text 12"/>
          <p:cNvSpPr/>
          <p:nvPr/>
        </p:nvSpPr>
        <p:spPr>
          <a:xfrm>
            <a:off x="670679" y="6386274"/>
            <a:ext cx="2236827" cy="162163"/>
          </a:xfrm>
          <a:prstGeom prst="rect">
            <a:avLst/>
          </a:prstGeom>
          <a:noFill/>
          <a:ln/>
        </p:spPr>
        <p:txBody>
          <a:bodyPr wrap="none" lIns="0" tIns="0" rIns="0" bIns="0" rtlCol="0" anchor="t"/>
          <a:lstStyle/>
          <a:p>
            <a:pPr marL="0" indent="0" algn="l">
              <a:lnSpc>
                <a:spcPts val="1250"/>
              </a:lnSpc>
              <a:buNone/>
            </a:pPr>
            <a:r>
              <a:rPr lang="en-US" sz="1000" dirty="0">
                <a:solidFill>
                  <a:srgbClr val="454240"/>
                </a:solidFill>
                <a:latin typeface="Libre Baskerville" pitchFamily="34" charset="0"/>
                <a:ea typeface="Libre Baskerville" pitchFamily="34" charset="-122"/>
                <a:cs typeface="Libre Baskerville" pitchFamily="34" charset="-120"/>
              </a:rPr>
              <a:t>Strategic Foundation &amp; Learnings</a:t>
            </a:r>
            <a:endParaRPr lang="en-US" sz="1000" dirty="0"/>
          </a:p>
        </p:txBody>
      </p:sp>
      <p:sp>
        <p:nvSpPr>
          <p:cNvPr id="20" name="Text 13"/>
          <p:cNvSpPr/>
          <p:nvPr/>
        </p:nvSpPr>
        <p:spPr>
          <a:xfrm>
            <a:off x="670679" y="6610707"/>
            <a:ext cx="7802642" cy="332184"/>
          </a:xfrm>
          <a:prstGeom prst="rect">
            <a:avLst/>
          </a:prstGeom>
          <a:noFill/>
          <a:ln/>
        </p:spPr>
        <p:txBody>
          <a:bodyPr wrap="square" lIns="0" tIns="0" rIns="0" bIns="0" rtlCol="0" anchor="t"/>
          <a:lstStyle/>
          <a:p>
            <a:pPr marL="0" indent="0" algn="l">
              <a:lnSpc>
                <a:spcPts val="1300"/>
              </a:lnSpc>
              <a:buNone/>
            </a:pPr>
            <a:r>
              <a:rPr lang="en-US" sz="800" dirty="0">
                <a:solidFill>
                  <a:srgbClr val="454240"/>
                </a:solidFill>
                <a:latin typeface="DM Sans" pitchFamily="34" charset="0"/>
                <a:ea typeface="DM Sans" pitchFamily="34" charset="-122"/>
                <a:cs typeface="DM Sans" pitchFamily="34" charset="-120"/>
              </a:rPr>
              <a:t>Provided a robust foundation for strategic decision-making, optimizing content investment, and understanding audience behavior. Key takeaway: The importance of dynamic, adaptive content strategies in a rapidly evolving market.</a:t>
            </a:r>
            <a:endParaRPr lang="en-US" sz="800" dirty="0"/>
          </a:p>
        </p:txBody>
      </p:sp>
      <p:sp>
        <p:nvSpPr>
          <p:cNvPr id="21" name="Text 14"/>
          <p:cNvSpPr/>
          <p:nvPr/>
        </p:nvSpPr>
        <p:spPr>
          <a:xfrm>
            <a:off x="714970" y="7287935"/>
            <a:ext cx="7869793" cy="332184"/>
          </a:xfrm>
          <a:prstGeom prst="rect">
            <a:avLst/>
          </a:prstGeom>
          <a:noFill/>
          <a:ln/>
        </p:spPr>
        <p:txBody>
          <a:bodyPr wrap="square" lIns="0" tIns="0" rIns="0" bIns="0" rtlCol="0" anchor="t"/>
          <a:lstStyle/>
          <a:p>
            <a:pPr marL="0" indent="0" algn="l">
              <a:lnSpc>
                <a:spcPts val="1300"/>
              </a:lnSpc>
              <a:buNone/>
            </a:pPr>
            <a:r>
              <a:rPr lang="en-US" sz="800" dirty="0">
                <a:solidFill>
                  <a:srgbClr val="454240"/>
                </a:solidFill>
                <a:latin typeface="DM Sans" pitchFamily="34" charset="0"/>
                <a:ea typeface="DM Sans" pitchFamily="34" charset="-122"/>
                <a:cs typeface="DM Sans" pitchFamily="34" charset="-120"/>
              </a:rPr>
              <a:t>"This analysis has been instrumental. The interactive dashboard alone cut our research time in half and highlighted audience preferences we hadn't previously prioritized. A truly impactful project."</a:t>
            </a:r>
            <a:endParaRPr lang="en-US" sz="800" dirty="0"/>
          </a:p>
        </p:txBody>
      </p:sp>
      <p:sp>
        <p:nvSpPr>
          <p:cNvPr id="22" name="Shape 15"/>
          <p:cNvSpPr/>
          <p:nvPr/>
        </p:nvSpPr>
        <p:spPr>
          <a:xfrm>
            <a:off x="559237" y="7171134"/>
            <a:ext cx="15240" cy="565785"/>
          </a:xfrm>
          <a:prstGeom prst="rect">
            <a:avLst/>
          </a:prstGeom>
          <a:solidFill>
            <a:srgbClr val="B88E23"/>
          </a:solidFill>
          <a:ln/>
        </p:spPr>
      </p:sp>
      <p:sp>
        <p:nvSpPr>
          <p:cNvPr id="23" name="Text 16"/>
          <p:cNvSpPr/>
          <p:nvPr/>
        </p:nvSpPr>
        <p:spPr>
          <a:xfrm>
            <a:off x="559237" y="7853720"/>
            <a:ext cx="8025527" cy="166092"/>
          </a:xfrm>
          <a:prstGeom prst="rect">
            <a:avLst/>
          </a:prstGeom>
          <a:noFill/>
          <a:ln/>
        </p:spPr>
        <p:txBody>
          <a:bodyPr wrap="none" lIns="0" tIns="0" rIns="0" bIns="0" rtlCol="0" anchor="t"/>
          <a:lstStyle/>
          <a:p>
            <a:pPr marL="0" indent="0" algn="l">
              <a:lnSpc>
                <a:spcPts val="1300"/>
              </a:lnSpc>
              <a:buNone/>
            </a:pPr>
            <a:r>
              <a:rPr lang="en-US" sz="800" dirty="0">
                <a:solidFill>
                  <a:srgbClr val="454240"/>
                </a:solidFill>
                <a:latin typeface="DM Sans" pitchFamily="34" charset="0"/>
                <a:ea typeface="DM Sans" pitchFamily="34" charset="-122"/>
                <a:cs typeface="DM Sans" pitchFamily="34" charset="-120"/>
              </a:rPr>
              <a:t>We invite you to schedule a follow-up session to explore these findings further and discuss their direct application to your strategic initiatives.</a:t>
            </a:r>
            <a:endParaRPr lang="en-US" sz="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5172" y="666512"/>
            <a:ext cx="3012162" cy="376476"/>
          </a:xfrm>
          <a:prstGeom prst="rect">
            <a:avLst/>
          </a:prstGeom>
          <a:noFill/>
          <a:ln/>
        </p:spPr>
        <p:txBody>
          <a:bodyPr wrap="none" lIns="0" tIns="0" rIns="0" bIns="0" rtlCol="0" anchor="t"/>
          <a:lstStyle/>
          <a:p>
            <a:pPr marL="0" indent="0" algn="l">
              <a:lnSpc>
                <a:spcPts val="2950"/>
              </a:lnSpc>
              <a:buNone/>
            </a:pPr>
            <a:r>
              <a:rPr lang="en-US" sz="2350" dirty="0">
                <a:solidFill>
                  <a:srgbClr val="5C4E3D"/>
                </a:solidFill>
                <a:latin typeface="Libre Baskerville" pitchFamily="34" charset="0"/>
                <a:ea typeface="Libre Baskerville" pitchFamily="34" charset="-122"/>
                <a:cs typeface="Libre Baskerville" pitchFamily="34" charset="-120"/>
              </a:rPr>
              <a:t>Thank You</a:t>
            </a:r>
            <a:endParaRPr lang="en-US" sz="2350" dirty="0"/>
          </a:p>
        </p:txBody>
      </p:sp>
      <p:sp>
        <p:nvSpPr>
          <p:cNvPr id="4" name="Text 1"/>
          <p:cNvSpPr/>
          <p:nvPr/>
        </p:nvSpPr>
        <p:spPr>
          <a:xfrm>
            <a:off x="6135172" y="1091089"/>
            <a:ext cx="2912150" cy="301228"/>
          </a:xfrm>
          <a:prstGeom prst="rect">
            <a:avLst/>
          </a:prstGeom>
          <a:noFill/>
          <a:ln/>
        </p:spPr>
        <p:txBody>
          <a:bodyPr wrap="none" lIns="0" tIns="0" rIns="0" bIns="0" rtlCol="0" anchor="t"/>
          <a:lstStyle/>
          <a:p>
            <a:pPr marL="0" indent="0" algn="l">
              <a:lnSpc>
                <a:spcPts val="2350"/>
              </a:lnSpc>
              <a:buNone/>
            </a:pPr>
            <a:r>
              <a:rPr lang="en-US" sz="1850" dirty="0">
                <a:solidFill>
                  <a:srgbClr val="5C4E3D"/>
                </a:solidFill>
                <a:latin typeface="Libre Baskerville" pitchFamily="34" charset="0"/>
                <a:ea typeface="Libre Baskerville" pitchFamily="34" charset="-122"/>
                <a:cs typeface="Libre Baskerville" pitchFamily="34" charset="-120"/>
              </a:rPr>
              <a:t>Questions &amp; Discussion</a:t>
            </a:r>
            <a:endParaRPr lang="en-US" sz="1850" dirty="0"/>
          </a:p>
        </p:txBody>
      </p:sp>
      <p:sp>
        <p:nvSpPr>
          <p:cNvPr id="5" name="Text 2"/>
          <p:cNvSpPr/>
          <p:nvPr/>
        </p:nvSpPr>
        <p:spPr>
          <a:xfrm>
            <a:off x="6135172" y="1572935"/>
            <a:ext cx="7846457" cy="385524"/>
          </a:xfrm>
          <a:prstGeom prst="rect">
            <a:avLst/>
          </a:prstGeom>
          <a:noFill/>
          <a:ln/>
        </p:spPr>
        <p:txBody>
          <a:bodyPr wrap="square" lIns="0" tIns="0" rIns="0" bIns="0" rtlCol="0" anchor="t"/>
          <a:lstStyle/>
          <a:p>
            <a:pPr marL="0" indent="0" algn="l">
              <a:lnSpc>
                <a:spcPts val="1500"/>
              </a:lnSpc>
              <a:buNone/>
            </a:pPr>
            <a:r>
              <a:rPr lang="en-US" sz="900" dirty="0">
                <a:solidFill>
                  <a:srgbClr val="454240"/>
                </a:solidFill>
                <a:latin typeface="DM Sans" pitchFamily="34" charset="0"/>
                <a:ea typeface="DM Sans" pitchFamily="34" charset="-122"/>
                <a:cs typeface="DM Sans" pitchFamily="34" charset="-120"/>
              </a:rPr>
              <a:t>We've journeyed through the dynamic world of Netflix content, uncovering valuable insights. Now, we eagerly open the floor for your questions, feedback, and further discussion. Your perspectives are invaluable as we explore the implications of this project.</a:t>
            </a:r>
            <a:endParaRPr lang="en-US" sz="900" dirty="0"/>
          </a:p>
        </p:txBody>
      </p:sp>
      <p:sp>
        <p:nvSpPr>
          <p:cNvPr id="6" name="Text 3"/>
          <p:cNvSpPr/>
          <p:nvPr/>
        </p:nvSpPr>
        <p:spPr>
          <a:xfrm>
            <a:off x="6135172" y="2139077"/>
            <a:ext cx="3569375" cy="301228"/>
          </a:xfrm>
          <a:prstGeom prst="rect">
            <a:avLst/>
          </a:prstGeom>
          <a:noFill/>
          <a:ln/>
        </p:spPr>
        <p:txBody>
          <a:bodyPr wrap="none" lIns="0" tIns="0" rIns="0" bIns="0" rtlCol="0" anchor="t"/>
          <a:lstStyle/>
          <a:p>
            <a:pPr marL="0" indent="0" algn="l">
              <a:lnSpc>
                <a:spcPts val="2350"/>
              </a:lnSpc>
              <a:buNone/>
            </a:pPr>
            <a:r>
              <a:rPr lang="en-US" sz="1850" dirty="0">
                <a:solidFill>
                  <a:srgbClr val="5C4E3D"/>
                </a:solidFill>
                <a:latin typeface="Libre Baskerville" pitchFamily="34" charset="0"/>
                <a:ea typeface="Libre Baskerville" pitchFamily="34" charset="-122"/>
                <a:cs typeface="Libre Baskerville" pitchFamily="34" charset="-120"/>
              </a:rPr>
              <a:t>Project Resources &amp; Connect</a:t>
            </a:r>
            <a:endParaRPr lang="en-US" sz="1850" dirty="0"/>
          </a:p>
        </p:txBody>
      </p:sp>
      <p:sp>
        <p:nvSpPr>
          <p:cNvPr id="7" name="Text 4"/>
          <p:cNvSpPr/>
          <p:nvPr/>
        </p:nvSpPr>
        <p:spPr>
          <a:xfrm>
            <a:off x="6135172" y="2620923"/>
            <a:ext cx="7846457" cy="192762"/>
          </a:xfrm>
          <a:prstGeom prst="rect">
            <a:avLst/>
          </a:prstGeom>
          <a:noFill/>
          <a:ln/>
        </p:spPr>
        <p:txBody>
          <a:bodyPr wrap="none" lIns="0" tIns="0" rIns="0" bIns="0" rtlCol="0" anchor="t"/>
          <a:lstStyle/>
          <a:p>
            <a:pPr marL="0" indent="0" algn="l">
              <a:lnSpc>
                <a:spcPts val="1500"/>
              </a:lnSpc>
              <a:buNone/>
            </a:pPr>
            <a:r>
              <a:rPr lang="en-US" sz="900" dirty="0">
                <a:solidFill>
                  <a:srgbClr val="454240"/>
                </a:solidFill>
                <a:latin typeface="DM Sans" pitchFamily="34" charset="0"/>
                <a:ea typeface="DM Sans" pitchFamily="34" charset="-122"/>
                <a:cs typeface="DM Sans" pitchFamily="34" charset="-120"/>
              </a:rPr>
              <a:t>For quick access to our work and to connect with us, please use the links below or scan the provided QR codes.</a:t>
            </a:r>
            <a:endParaRPr lang="en-US" sz="900" dirty="0"/>
          </a:p>
        </p:txBody>
      </p:sp>
      <p:sp>
        <p:nvSpPr>
          <p:cNvPr id="8" name="Text 5"/>
          <p:cNvSpPr/>
          <p:nvPr/>
        </p:nvSpPr>
        <p:spPr>
          <a:xfrm>
            <a:off x="6135172" y="2949178"/>
            <a:ext cx="7846457" cy="385524"/>
          </a:xfrm>
          <a:prstGeom prst="rect">
            <a:avLst/>
          </a:prstGeom>
          <a:noFill/>
          <a:ln/>
        </p:spPr>
        <p:txBody>
          <a:bodyPr wrap="square" lIns="0" tIns="0" rIns="0" bIns="0" rtlCol="0" anchor="t"/>
          <a:lstStyle/>
          <a:p>
            <a:pPr marL="342900" indent="-342900" algn="l">
              <a:lnSpc>
                <a:spcPts val="1500"/>
              </a:lnSpc>
              <a:buSzPct val="100000"/>
              <a:buChar char="•"/>
            </a:pPr>
            <a:r>
              <a:rPr lang="en-US" sz="900" dirty="0">
                <a:solidFill>
                  <a:srgbClr val="454240"/>
                </a:solidFill>
                <a:latin typeface="DM Sans" pitchFamily="34" charset="0"/>
                <a:ea typeface="DM Sans" pitchFamily="34" charset="-122"/>
                <a:cs typeface="DM Sans" pitchFamily="34" charset="-120"/>
              </a:rPr>
              <a:t>Interactive Dashboard</a:t>
            </a:r>
            <a:r>
              <a:rPr lang="en-US" sz="900" dirty="0">
                <a:solidFill>
                  <a:srgbClr val="454240"/>
                </a:solidFill>
                <a:latin typeface="DM Sans" pitchFamily="34" charset="0"/>
                <a:ea typeface="DM Sans" pitchFamily="34" charset="-122"/>
                <a:cs typeface="DM Sans" pitchFamily="34" charset="-120"/>
                <a:hlinkClick r:id="rId4"/>
              </a:rPr>
              <a:t>: </a:t>
            </a:r>
            <a:r>
              <a:rPr lang="en-US" sz="900" u="sng" dirty="0">
                <a:solidFill>
                  <a:srgbClr val="AB8421"/>
                </a:solidFill>
                <a:latin typeface="DM Sans" pitchFamily="34" charset="0"/>
                <a:ea typeface="DM Sans" pitchFamily="34" charset="-122"/>
                <a:cs typeface="DM Sans" pitchFamily="34" charset="-120"/>
                <a:hlinkClick r:id="rId4"/>
              </a:rPr>
              <a:t>https://netflix-database-eda-streamlit.app/</a:t>
            </a:r>
            <a:r>
              <a:rPr lang="en-US" sz="900" dirty="0">
                <a:solidFill>
                  <a:srgbClr val="454240"/>
                </a:solidFill>
                <a:latin typeface="DM Sans" pitchFamily="34" charset="0"/>
                <a:ea typeface="DM Sans" pitchFamily="34" charset="-122"/>
                <a:cs typeface="DM Sans" pitchFamily="34" charset="-120"/>
                <a:hlinkClick r:id="rId4"/>
              </a:rPr>
              <a:t>. </a:t>
            </a:r>
            <a:r>
              <a:rPr lang="en-US" sz="900" dirty="0">
                <a:solidFill>
                  <a:srgbClr val="454240"/>
                </a:solidFill>
                <a:latin typeface="DM Sans" pitchFamily="34" charset="0"/>
                <a:ea typeface="DM Sans" pitchFamily="34" charset="-122"/>
                <a:cs typeface="DM Sans" pitchFamily="34" charset="-120"/>
              </a:rPr>
              <a:t>Explore the live, interactive dashboard to dive deeper into our findings and perform your own analyses.</a:t>
            </a:r>
            <a:endParaRPr lang="en-US" sz="900" dirty="0"/>
          </a:p>
        </p:txBody>
      </p:sp>
      <p:sp>
        <p:nvSpPr>
          <p:cNvPr id="9" name="Text 6"/>
          <p:cNvSpPr/>
          <p:nvPr/>
        </p:nvSpPr>
        <p:spPr>
          <a:xfrm>
            <a:off x="6135172" y="3376851"/>
            <a:ext cx="7846457" cy="385524"/>
          </a:xfrm>
          <a:prstGeom prst="rect">
            <a:avLst/>
          </a:prstGeom>
          <a:noFill/>
          <a:ln/>
        </p:spPr>
        <p:txBody>
          <a:bodyPr wrap="square" lIns="0" tIns="0" rIns="0" bIns="0" rtlCol="0" anchor="t"/>
          <a:lstStyle/>
          <a:p>
            <a:pPr marL="342900" indent="-342900">
              <a:lnSpc>
                <a:spcPts val="1500"/>
              </a:lnSpc>
              <a:buSzPct val="100000"/>
              <a:buChar char="•"/>
            </a:pPr>
            <a:r>
              <a:rPr lang="en-US" sz="900" dirty="0">
                <a:solidFill>
                  <a:srgbClr val="454240"/>
                </a:solidFill>
                <a:latin typeface="DM Sans" pitchFamily="34" charset="0"/>
                <a:ea typeface="DM Sans" pitchFamily="34" charset="-122"/>
                <a:cs typeface="DM Sans" pitchFamily="34" charset="-120"/>
              </a:rPr>
              <a:t>Contact Email: </a:t>
            </a:r>
            <a:r>
              <a:rPr lang="en-US" sz="900" u="sng" dirty="0">
                <a:solidFill>
                  <a:srgbClr val="AB8421"/>
                </a:solidFill>
                <a:latin typeface="DM Sans" pitchFamily="34" charset="0"/>
                <a:ea typeface="DM Sans" pitchFamily="34" charset="-122"/>
                <a:cs typeface="DM Sans" pitchFamily="34" charset="-120"/>
                <a:hlinkClick r:id="rId5">
                  <a:extLst>
                    <a:ext uri="{A12FA001-AC4F-418D-AE19-62706E023703}">
                      <ahyp:hlinkClr xmlns:ahyp="http://schemas.microsoft.com/office/drawing/2018/hyperlinkcolor" val="tx"/>
                    </a:ext>
                  </a:extLst>
                </a:hlinkClick>
              </a:rPr>
              <a:t>mitadru231001001117@technoindiacolkata.com</a:t>
            </a:r>
            <a:r>
              <a:rPr lang="en-US" sz="900" dirty="0">
                <a:solidFill>
                  <a:srgbClr val="454240"/>
                </a:solidFill>
                <a:latin typeface="DM Sans" pitchFamily="34" charset="0"/>
                <a:ea typeface="DM Sans" pitchFamily="34" charset="-122"/>
                <a:cs typeface="DM Sans" pitchFamily="34" charset="-120"/>
              </a:rPr>
              <a:t>. Reach</a:t>
            </a:r>
            <a:r>
              <a:rPr lang="en-US" sz="900" u="sng" dirty="0">
                <a:solidFill>
                  <a:srgbClr val="454240"/>
                </a:solidFill>
                <a:latin typeface="DM Sans" pitchFamily="34" charset="0"/>
                <a:ea typeface="DM Sans" pitchFamily="34" charset="-122"/>
                <a:cs typeface="DM Sans" pitchFamily="34" charset="-120"/>
              </a:rPr>
              <a:t> </a:t>
            </a:r>
            <a:r>
              <a:rPr lang="en-US" sz="900" dirty="0">
                <a:solidFill>
                  <a:srgbClr val="454240"/>
                </a:solidFill>
                <a:latin typeface="DM Sans" pitchFamily="34" charset="0"/>
                <a:ea typeface="DM Sans" pitchFamily="34" charset="-122"/>
                <a:cs typeface="DM Sans" pitchFamily="34" charset="-120"/>
              </a:rPr>
              <a:t>out directly for inquiries, collaborations, or further project details.</a:t>
            </a:r>
            <a:endParaRPr lang="en-US" sz="900" dirty="0"/>
          </a:p>
        </p:txBody>
      </p:sp>
      <p:sp>
        <p:nvSpPr>
          <p:cNvPr id="10" name="Text 7">
            <a:hlinkClick r:id="rId6"/>
          </p:cNvPr>
          <p:cNvSpPr/>
          <p:nvPr/>
        </p:nvSpPr>
        <p:spPr>
          <a:xfrm>
            <a:off x="6135172" y="3804523"/>
            <a:ext cx="7846457" cy="385524"/>
          </a:xfrm>
          <a:prstGeom prst="rect">
            <a:avLst/>
          </a:prstGeom>
          <a:noFill/>
          <a:ln/>
        </p:spPr>
        <p:txBody>
          <a:bodyPr wrap="square" lIns="0" tIns="0" rIns="0" bIns="0" rtlCol="0" anchor="t"/>
          <a:lstStyle/>
          <a:p>
            <a:pPr marL="342900" indent="-342900" algn="l">
              <a:lnSpc>
                <a:spcPts val="1500"/>
              </a:lnSpc>
              <a:buSzPct val="100000"/>
              <a:buChar char="•"/>
            </a:pPr>
            <a:r>
              <a:rPr lang="en-US" sz="900" dirty="0">
                <a:solidFill>
                  <a:srgbClr val="454240"/>
                </a:solidFill>
                <a:latin typeface="DM Sans" pitchFamily="34" charset="0"/>
                <a:ea typeface="DM Sans" pitchFamily="34" charset="-122"/>
                <a:cs typeface="DM Sans" pitchFamily="34" charset="-120"/>
              </a:rPr>
              <a:t>LinkedIn: </a:t>
            </a:r>
            <a:r>
              <a:rPr lang="en-US" sz="900" u="sng" dirty="0">
                <a:solidFill>
                  <a:srgbClr val="AB8421"/>
                </a:solidFill>
                <a:latin typeface="DM Sans" pitchFamily="34" charset="0"/>
                <a:ea typeface="DM Sans" pitchFamily="34" charset="-122"/>
                <a:cs typeface="DM Sans" pitchFamily="34" charset="-120"/>
                <a:hlinkClick r:id="rId6"/>
              </a:rPr>
              <a:t>https://www.linkedin.com/in/mitadru-karmakar-43127419</a:t>
            </a:r>
            <a:r>
              <a:rPr lang="en-US" sz="900" dirty="0">
                <a:solidFill>
                  <a:srgbClr val="454240"/>
                </a:solidFill>
                <a:latin typeface="DM Sans" pitchFamily="34" charset="0"/>
                <a:ea typeface="DM Sans" pitchFamily="34" charset="-122"/>
                <a:cs typeface="DM Sans" pitchFamily="34" charset="-120"/>
              </a:rPr>
              <a:t>. Connect with me on LinkedIn to follow my work and professional journey, and to discuss potential opportunities.</a:t>
            </a:r>
            <a:endParaRPr lang="en-US" sz="900" dirty="0"/>
          </a:p>
        </p:txBody>
      </p:sp>
      <p:sp>
        <p:nvSpPr>
          <p:cNvPr id="11" name="Text 8"/>
          <p:cNvSpPr/>
          <p:nvPr/>
        </p:nvSpPr>
        <p:spPr>
          <a:xfrm>
            <a:off x="6135172" y="4232196"/>
            <a:ext cx="7846457" cy="385524"/>
          </a:xfrm>
          <a:prstGeom prst="rect">
            <a:avLst/>
          </a:prstGeom>
          <a:noFill/>
          <a:ln/>
        </p:spPr>
        <p:txBody>
          <a:bodyPr wrap="square" lIns="0" tIns="0" rIns="0" bIns="0" rtlCol="0" anchor="t"/>
          <a:lstStyle/>
          <a:p>
            <a:pPr marL="342900" indent="-342900" algn="l">
              <a:lnSpc>
                <a:spcPts val="1500"/>
              </a:lnSpc>
              <a:buSzPct val="100000"/>
              <a:buChar char="•"/>
            </a:pPr>
            <a:r>
              <a:rPr lang="en-US" sz="900" dirty="0">
                <a:solidFill>
                  <a:srgbClr val="454240"/>
                </a:solidFill>
                <a:latin typeface="DM Sans" pitchFamily="34" charset="0"/>
                <a:ea typeface="DM Sans" pitchFamily="34" charset="-122"/>
                <a:cs typeface="DM Sans" pitchFamily="34" charset="-120"/>
              </a:rPr>
              <a:t>GitHub Repository: </a:t>
            </a:r>
            <a:r>
              <a:rPr lang="en-US" sz="900" u="sng" dirty="0">
                <a:solidFill>
                  <a:srgbClr val="AB8421"/>
                </a:solidFill>
                <a:latin typeface="DM Sans" pitchFamily="34" charset="0"/>
                <a:ea typeface="DM Sans" pitchFamily="34" charset="-122"/>
                <a:cs typeface="DM Sans" pitchFamily="34" charset="-120"/>
                <a:hlinkClick r:id="rId7"/>
              </a:rPr>
              <a:t>https://github.com/Readerss/Netflix-EDA</a:t>
            </a:r>
            <a:r>
              <a:rPr lang="en-US" sz="900" dirty="0">
                <a:solidFill>
                  <a:srgbClr val="454240"/>
                </a:solidFill>
                <a:latin typeface="DM Sans" pitchFamily="34" charset="0"/>
                <a:ea typeface="DM Sans" pitchFamily="34" charset="-122"/>
                <a:cs typeface="DM Sans" pitchFamily="34" charset="-120"/>
              </a:rPr>
              <a:t>. Access the full codebase, data preprocessing steps, and analysis scripts for transparency and reproducibility.</a:t>
            </a:r>
            <a:endParaRPr lang="en-US" sz="900" dirty="0"/>
          </a:p>
        </p:txBody>
      </p:sp>
      <p:sp>
        <p:nvSpPr>
          <p:cNvPr id="12" name="Text 9"/>
          <p:cNvSpPr/>
          <p:nvPr/>
        </p:nvSpPr>
        <p:spPr>
          <a:xfrm>
            <a:off x="6135172" y="4798338"/>
            <a:ext cx="2409706" cy="301228"/>
          </a:xfrm>
          <a:prstGeom prst="rect">
            <a:avLst/>
          </a:prstGeom>
          <a:noFill/>
          <a:ln/>
        </p:spPr>
        <p:txBody>
          <a:bodyPr wrap="none" lIns="0" tIns="0" rIns="0" bIns="0" rtlCol="0" anchor="t"/>
          <a:lstStyle/>
          <a:p>
            <a:pPr marL="0" indent="0" algn="l">
              <a:lnSpc>
                <a:spcPts val="2350"/>
              </a:lnSpc>
              <a:buNone/>
            </a:pPr>
            <a:r>
              <a:rPr lang="en-US" sz="1850" dirty="0">
                <a:solidFill>
                  <a:srgbClr val="5C4E3D"/>
                </a:solidFill>
                <a:latin typeface="Libre Baskerville" pitchFamily="34" charset="0"/>
                <a:ea typeface="Libre Baskerville" pitchFamily="34" charset="-122"/>
                <a:cs typeface="Libre Baskerville" pitchFamily="34" charset="-120"/>
              </a:rPr>
              <a:t>Acknowledgments</a:t>
            </a:r>
            <a:endParaRPr lang="en-US" sz="1850" dirty="0"/>
          </a:p>
        </p:txBody>
      </p:sp>
      <p:sp>
        <p:nvSpPr>
          <p:cNvPr id="13" name="Text 10"/>
          <p:cNvSpPr/>
          <p:nvPr/>
        </p:nvSpPr>
        <p:spPr>
          <a:xfrm>
            <a:off x="6135172" y="5280184"/>
            <a:ext cx="7846457" cy="385524"/>
          </a:xfrm>
          <a:prstGeom prst="rect">
            <a:avLst/>
          </a:prstGeom>
          <a:noFill/>
          <a:ln/>
        </p:spPr>
        <p:txBody>
          <a:bodyPr wrap="square" lIns="0" tIns="0" rIns="0" bIns="0" rtlCol="0" anchor="t"/>
          <a:lstStyle/>
          <a:p>
            <a:pPr marL="0" indent="0" algn="l">
              <a:lnSpc>
                <a:spcPts val="1500"/>
              </a:lnSpc>
              <a:buNone/>
            </a:pPr>
            <a:r>
              <a:rPr lang="en-US" sz="900" dirty="0">
                <a:solidFill>
                  <a:srgbClr val="454240"/>
                </a:solidFill>
                <a:latin typeface="DM Sans" pitchFamily="34" charset="0"/>
                <a:ea typeface="DM Sans" pitchFamily="34" charset="-122"/>
                <a:cs typeface="DM Sans" pitchFamily="34" charset="-120"/>
              </a:rPr>
              <a:t>This project was proudly presented by </a:t>
            </a:r>
            <a:r>
              <a:rPr lang="en-US" sz="900" b="1" dirty="0">
                <a:solidFill>
                  <a:srgbClr val="454240"/>
                </a:solidFill>
                <a:latin typeface="DM Sans" pitchFamily="34" charset="0"/>
                <a:ea typeface="DM Sans" pitchFamily="34" charset="-122"/>
                <a:cs typeface="DM Sans" pitchFamily="34" charset="-120"/>
              </a:rPr>
              <a:t>Mitadru Karmakar</a:t>
            </a:r>
            <a:r>
              <a:rPr lang="en-US" sz="900" dirty="0">
                <a:solidFill>
                  <a:srgbClr val="454240"/>
                </a:solidFill>
                <a:latin typeface="DM Sans" pitchFamily="34" charset="0"/>
                <a:ea typeface="DM Sans" pitchFamily="34" charset="-122"/>
                <a:cs typeface="DM Sans" pitchFamily="34" charset="-120"/>
              </a:rPr>
              <a:t> (Techno India University). My deepest gratitude goes to my esteemed supervisor, </a:t>
            </a:r>
            <a:r>
              <a:rPr lang="en-US" sz="900" b="1" dirty="0">
                <a:solidFill>
                  <a:srgbClr val="454240"/>
                </a:solidFill>
                <a:latin typeface="DM Sans" pitchFamily="34" charset="0"/>
                <a:ea typeface="DM Sans" pitchFamily="34" charset="-122"/>
                <a:cs typeface="DM Sans" pitchFamily="34" charset="-120"/>
              </a:rPr>
              <a:t>Naina Devi</a:t>
            </a:r>
            <a:r>
              <a:rPr lang="en-US" sz="900" dirty="0">
                <a:solidFill>
                  <a:srgbClr val="454240"/>
                </a:solidFill>
                <a:latin typeface="DM Sans" pitchFamily="34" charset="0"/>
                <a:ea typeface="DM Sans" pitchFamily="34" charset="-122"/>
                <a:cs typeface="DM Sans" pitchFamily="34" charset="-120"/>
              </a:rPr>
              <a:t>, for her invaluable guidance, support, and profound insights that were instrumental to this research.</a:t>
            </a:r>
            <a:endParaRPr lang="en-US" sz="900" dirty="0"/>
          </a:p>
        </p:txBody>
      </p:sp>
      <p:sp>
        <p:nvSpPr>
          <p:cNvPr id="14" name="Text 11"/>
          <p:cNvSpPr/>
          <p:nvPr/>
        </p:nvSpPr>
        <p:spPr>
          <a:xfrm>
            <a:off x="6135172" y="5801201"/>
            <a:ext cx="7846457" cy="385524"/>
          </a:xfrm>
          <a:prstGeom prst="rect">
            <a:avLst/>
          </a:prstGeom>
          <a:noFill/>
          <a:ln/>
        </p:spPr>
        <p:txBody>
          <a:bodyPr wrap="square" lIns="0" tIns="0" rIns="0" bIns="0" rtlCol="0" anchor="t"/>
          <a:lstStyle/>
          <a:p>
            <a:pPr marL="0" indent="0" algn="l">
              <a:lnSpc>
                <a:spcPts val="1500"/>
              </a:lnSpc>
              <a:buNone/>
            </a:pPr>
            <a:r>
              <a:rPr lang="en-US" sz="900" dirty="0">
                <a:solidFill>
                  <a:srgbClr val="454240"/>
                </a:solidFill>
                <a:latin typeface="DM Sans" pitchFamily="34" charset="0"/>
                <a:ea typeface="DM Sans" pitchFamily="34" charset="-122"/>
                <a:cs typeface="DM Sans" pitchFamily="34" charset="-120"/>
              </a:rPr>
              <a:t>Special thanks to </a:t>
            </a:r>
            <a:r>
              <a:rPr lang="en-US" sz="900" b="1" dirty="0">
                <a:solidFill>
                  <a:srgbClr val="454240"/>
                </a:solidFill>
                <a:latin typeface="DM Sans" pitchFamily="34" charset="0"/>
                <a:ea typeface="DM Sans" pitchFamily="34" charset="-122"/>
                <a:cs typeface="DM Sans" pitchFamily="34" charset="-120"/>
              </a:rPr>
              <a:t>Python</a:t>
            </a:r>
            <a:r>
              <a:rPr lang="en-US" sz="900" dirty="0">
                <a:solidFill>
                  <a:srgbClr val="454240"/>
                </a:solidFill>
                <a:latin typeface="DM Sans" pitchFamily="34" charset="0"/>
                <a:ea typeface="DM Sans" pitchFamily="34" charset="-122"/>
                <a:cs typeface="DM Sans" pitchFamily="34" charset="-120"/>
              </a:rPr>
              <a:t> for its robust libraries, </a:t>
            </a:r>
            <a:r>
              <a:rPr lang="en-US" sz="900" b="1" dirty="0">
                <a:solidFill>
                  <a:srgbClr val="454240"/>
                </a:solidFill>
                <a:latin typeface="DM Sans" pitchFamily="34" charset="0"/>
                <a:ea typeface="DM Sans" pitchFamily="34" charset="-122"/>
                <a:cs typeface="DM Sans" pitchFamily="34" charset="-120"/>
              </a:rPr>
              <a:t>Streamlit</a:t>
            </a:r>
            <a:r>
              <a:rPr lang="en-US" sz="900" dirty="0">
                <a:solidFill>
                  <a:srgbClr val="454240"/>
                </a:solidFill>
                <a:latin typeface="DM Sans" pitchFamily="34" charset="0"/>
                <a:ea typeface="DM Sans" pitchFamily="34" charset="-122"/>
                <a:cs typeface="DM Sans" pitchFamily="34" charset="-120"/>
              </a:rPr>
              <a:t> for enabling the creation of an intuitive interactive dashboard, and </a:t>
            </a:r>
            <a:r>
              <a:rPr lang="en-US" sz="900" b="1" dirty="0">
                <a:solidFill>
                  <a:srgbClr val="454240"/>
                </a:solidFill>
                <a:latin typeface="DM Sans" pitchFamily="34" charset="0"/>
                <a:ea typeface="DM Sans" pitchFamily="34" charset="-122"/>
                <a:cs typeface="DM Sans" pitchFamily="34" charset="-120"/>
              </a:rPr>
              <a:t>Kaggle</a:t>
            </a:r>
            <a:r>
              <a:rPr lang="en-US" sz="900" dirty="0">
                <a:solidFill>
                  <a:srgbClr val="454240"/>
                </a:solidFill>
                <a:latin typeface="DM Sans" pitchFamily="34" charset="0"/>
                <a:ea typeface="DM Sans" pitchFamily="34" charset="-122"/>
                <a:cs typeface="DM Sans" pitchFamily="34" charset="-120"/>
              </a:rPr>
              <a:t> for providing the comprehensive dataset that formed the foundation of this analytical journey. Their contributions are truly appreciated.</a:t>
            </a:r>
            <a:endParaRPr lang="en-US" sz="900" dirty="0"/>
          </a:p>
        </p:txBody>
      </p:sp>
      <p:sp>
        <p:nvSpPr>
          <p:cNvPr id="15" name="Text 12"/>
          <p:cNvSpPr/>
          <p:nvPr/>
        </p:nvSpPr>
        <p:spPr>
          <a:xfrm>
            <a:off x="6135172" y="6367343"/>
            <a:ext cx="2409706" cy="301228"/>
          </a:xfrm>
          <a:prstGeom prst="rect">
            <a:avLst/>
          </a:prstGeom>
          <a:noFill/>
          <a:ln/>
        </p:spPr>
        <p:txBody>
          <a:bodyPr wrap="none" lIns="0" tIns="0" rIns="0" bIns="0" rtlCol="0" anchor="t"/>
          <a:lstStyle/>
          <a:p>
            <a:pPr marL="0" indent="0" algn="l">
              <a:lnSpc>
                <a:spcPts val="2350"/>
              </a:lnSpc>
              <a:buNone/>
            </a:pPr>
            <a:r>
              <a:rPr lang="en-US" sz="1850" dirty="0">
                <a:solidFill>
                  <a:srgbClr val="5C4E3D"/>
                </a:solidFill>
                <a:latin typeface="Libre Baskerville" pitchFamily="34" charset="0"/>
                <a:ea typeface="Libre Baskerville" pitchFamily="34" charset="-122"/>
                <a:cs typeface="Libre Baskerville" pitchFamily="34" charset="-120"/>
              </a:rPr>
              <a:t>Next Steps</a:t>
            </a:r>
            <a:endParaRPr lang="en-US" sz="1850" dirty="0"/>
          </a:p>
        </p:txBody>
      </p:sp>
      <p:sp>
        <p:nvSpPr>
          <p:cNvPr id="16" name="Text 13"/>
          <p:cNvSpPr/>
          <p:nvPr/>
        </p:nvSpPr>
        <p:spPr>
          <a:xfrm>
            <a:off x="6135172" y="6849189"/>
            <a:ext cx="7846457" cy="385524"/>
          </a:xfrm>
          <a:prstGeom prst="rect">
            <a:avLst/>
          </a:prstGeom>
          <a:noFill/>
          <a:ln/>
        </p:spPr>
        <p:txBody>
          <a:bodyPr wrap="square" lIns="0" tIns="0" rIns="0" bIns="0" rtlCol="0" anchor="t"/>
          <a:lstStyle/>
          <a:p>
            <a:pPr marL="0" indent="0" algn="l">
              <a:lnSpc>
                <a:spcPts val="1500"/>
              </a:lnSpc>
              <a:buNone/>
            </a:pPr>
            <a:r>
              <a:rPr lang="en-US" sz="900" dirty="0">
                <a:solidFill>
                  <a:srgbClr val="454240"/>
                </a:solidFill>
                <a:latin typeface="DM Sans" pitchFamily="34" charset="0"/>
                <a:ea typeface="DM Sans" pitchFamily="34" charset="-122"/>
                <a:cs typeface="DM Sans" pitchFamily="34" charset="-120"/>
              </a:rPr>
              <a:t>We encourage you to schedule a follow-up discussion to explore how these insights can be tailored to your specific strategic goals. Let's collaborate to transform data into impactful decisions.</a:t>
            </a:r>
            <a:endParaRPr lang="en-US" sz="900" dirty="0"/>
          </a:p>
        </p:txBody>
      </p:sp>
      <p:sp>
        <p:nvSpPr>
          <p:cNvPr id="17" name="Text 14"/>
          <p:cNvSpPr/>
          <p:nvPr/>
        </p:nvSpPr>
        <p:spPr>
          <a:xfrm>
            <a:off x="6135172" y="7370207"/>
            <a:ext cx="7846457" cy="192762"/>
          </a:xfrm>
          <a:prstGeom prst="rect">
            <a:avLst/>
          </a:prstGeom>
          <a:noFill/>
          <a:ln/>
        </p:spPr>
        <p:txBody>
          <a:bodyPr wrap="none" lIns="0" tIns="0" rIns="0" bIns="0" rtlCol="0" anchor="t"/>
          <a:lstStyle/>
          <a:p>
            <a:pPr marL="0" indent="0" algn="l">
              <a:lnSpc>
                <a:spcPts val="1500"/>
              </a:lnSpc>
              <a:buNone/>
            </a:pPr>
            <a:r>
              <a:rPr lang="en-US" sz="900" dirty="0">
                <a:solidFill>
                  <a:srgbClr val="454240"/>
                </a:solidFill>
                <a:latin typeface="DM Sans" pitchFamily="34" charset="0"/>
                <a:ea typeface="DM Sans" pitchFamily="34" charset="-122"/>
                <a:cs typeface="DM Sans" pitchFamily="34" charset="-120"/>
              </a:rPr>
              <a:t>Thank you for your time and attention. Let's continue to harness data for impactful storytelling and strategic growth.</a:t>
            </a:r>
            <a:endParaRPr lang="en-US" sz="900" dirty="0"/>
          </a:p>
        </p:txBody>
      </p:sp>
      <p:pic>
        <p:nvPicPr>
          <p:cNvPr id="19" name="Picture 18">
            <a:extLst>
              <a:ext uri="{FF2B5EF4-FFF2-40B4-BE49-F238E27FC236}">
                <a16:creationId xmlns:a16="http://schemas.microsoft.com/office/drawing/2014/main" id="{792C39D9-AD7E-B85B-72B5-B3432D4A08AE}"/>
              </a:ext>
            </a:extLst>
          </p:cNvPr>
          <p:cNvPicPr>
            <a:picLocks noChangeAspect="1"/>
          </p:cNvPicPr>
          <p:nvPr/>
        </p:nvPicPr>
        <p:blipFill>
          <a:blip r:embed="rId8"/>
          <a:stretch>
            <a:fillRect/>
          </a:stretch>
        </p:blipFill>
        <p:spPr>
          <a:xfrm>
            <a:off x="12201186" y="7625676"/>
            <a:ext cx="2429214" cy="5430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84653"/>
          </a:xfrm>
          <a:prstGeom prst="rect">
            <a:avLst/>
          </a:prstGeom>
        </p:spPr>
      </p:pic>
      <p:sp>
        <p:nvSpPr>
          <p:cNvPr id="3" name="Text 0"/>
          <p:cNvSpPr/>
          <p:nvPr/>
        </p:nvSpPr>
        <p:spPr>
          <a:xfrm>
            <a:off x="793790" y="2754630"/>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454240"/>
                </a:solidFill>
                <a:latin typeface="DM Sans" pitchFamily="34" charset="0"/>
                <a:ea typeface="DM Sans" pitchFamily="34" charset="-122"/>
                <a:cs typeface="DM Sans" pitchFamily="34" charset="-120"/>
              </a:rPr>
              <a:t>Unlock the vast potential of Netflix's rich content library through targeted data analysis. By diving deep into content metrics, we aim to transform raw data into actionable insights, driving strategic decisions and enhancing viewer experience.</a:t>
            </a:r>
            <a:endParaRPr lang="en-US" sz="1250" dirty="0"/>
          </a:p>
        </p:txBody>
      </p:sp>
      <p:sp>
        <p:nvSpPr>
          <p:cNvPr id="4" name="Text 1"/>
          <p:cNvSpPr/>
          <p:nvPr/>
        </p:nvSpPr>
        <p:spPr>
          <a:xfrm>
            <a:off x="793790" y="3421499"/>
            <a:ext cx="8146613" cy="496133"/>
          </a:xfrm>
          <a:prstGeom prst="rect">
            <a:avLst/>
          </a:prstGeom>
          <a:noFill/>
          <a:ln/>
        </p:spPr>
        <p:txBody>
          <a:bodyPr wrap="none" lIns="0" tIns="0" rIns="0" bIns="0" rtlCol="0" anchor="t"/>
          <a:lstStyle/>
          <a:p>
            <a:pPr marL="0" indent="0" algn="l">
              <a:lnSpc>
                <a:spcPts val="3900"/>
              </a:lnSpc>
              <a:buNone/>
            </a:pPr>
            <a:r>
              <a:rPr lang="en-US" sz="3100" dirty="0">
                <a:solidFill>
                  <a:srgbClr val="5C4E3D"/>
                </a:solidFill>
                <a:latin typeface="Libre Baskerville" pitchFamily="34" charset="0"/>
                <a:ea typeface="Libre Baskerville" pitchFamily="34" charset="-122"/>
                <a:cs typeface="Libre Baskerville" pitchFamily="34" charset="-120"/>
              </a:rPr>
              <a:t>Netflix Content Analysis: Key Objectives</a:t>
            </a:r>
            <a:endParaRPr lang="en-US" sz="3100" dirty="0"/>
          </a:p>
        </p:txBody>
      </p:sp>
      <p:sp>
        <p:nvSpPr>
          <p:cNvPr id="5" name="Text 2"/>
          <p:cNvSpPr/>
          <p:nvPr/>
        </p:nvSpPr>
        <p:spPr>
          <a:xfrm>
            <a:off x="793790" y="4155757"/>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454240"/>
                </a:solidFill>
                <a:latin typeface="DM Sans" pitchFamily="34" charset="0"/>
                <a:ea typeface="DM Sans" pitchFamily="34" charset="-122"/>
                <a:cs typeface="DM Sans" pitchFamily="34" charset="-120"/>
              </a:rPr>
              <a:t>This project conducts a comprehensive Exploratory Data Analysis (EDA) on the Netflix Movies and TV Shows dataset. Leveraging Python for robust data manipulation and Streamlit for interactive visualization, our primary objectives are to uncover significant trends and patterns related to content production, distribution, and audience preferences.</a:t>
            </a:r>
            <a:endParaRPr lang="en-US" sz="1250" dirty="0"/>
          </a:p>
        </p:txBody>
      </p:sp>
      <p:sp>
        <p:nvSpPr>
          <p:cNvPr id="6" name="Shape 3"/>
          <p:cNvSpPr/>
          <p:nvPr/>
        </p:nvSpPr>
        <p:spPr>
          <a:xfrm>
            <a:off x="793790" y="4842510"/>
            <a:ext cx="4241721" cy="2073116"/>
          </a:xfrm>
          <a:prstGeom prst="roundRect">
            <a:avLst>
              <a:gd name="adj" fmla="val 3217"/>
            </a:avLst>
          </a:prstGeom>
          <a:solidFill>
            <a:srgbClr val="F7EDD4"/>
          </a:solidFill>
          <a:ln w="7620">
            <a:solidFill>
              <a:srgbClr val="DDD3BA"/>
            </a:solidFill>
            <a:prstDash val="solid"/>
          </a:ln>
        </p:spPr>
      </p:sp>
      <p:sp>
        <p:nvSpPr>
          <p:cNvPr id="7" name="Shape 4"/>
          <p:cNvSpPr/>
          <p:nvPr/>
        </p:nvSpPr>
        <p:spPr>
          <a:xfrm>
            <a:off x="960120" y="5008840"/>
            <a:ext cx="476250" cy="476250"/>
          </a:xfrm>
          <a:prstGeom prst="roundRect">
            <a:avLst>
              <a:gd name="adj" fmla="val 19198080"/>
            </a:avLst>
          </a:prstGeom>
          <a:solidFill>
            <a:srgbClr val="B88E23"/>
          </a:solidFill>
          <a:ln/>
        </p:spPr>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1089" y="5139809"/>
            <a:ext cx="214313" cy="214312"/>
          </a:xfrm>
          <a:prstGeom prst="rect">
            <a:avLst/>
          </a:prstGeom>
        </p:spPr>
      </p:pic>
      <p:sp>
        <p:nvSpPr>
          <p:cNvPr id="9" name="Text 5"/>
          <p:cNvSpPr/>
          <p:nvPr/>
        </p:nvSpPr>
        <p:spPr>
          <a:xfrm>
            <a:off x="960120" y="5643801"/>
            <a:ext cx="3497699" cy="248007"/>
          </a:xfrm>
          <a:prstGeom prst="rect">
            <a:avLst/>
          </a:prstGeom>
          <a:noFill/>
          <a:ln/>
        </p:spPr>
        <p:txBody>
          <a:bodyPr wrap="none" lIns="0" tIns="0" rIns="0" bIns="0" rtlCol="0" anchor="t"/>
          <a:lstStyle/>
          <a:p>
            <a:pPr marL="0" indent="0" algn="l">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Content Taxonomy &amp; Distribution</a:t>
            </a:r>
            <a:endParaRPr lang="en-US" sz="1550" dirty="0"/>
          </a:p>
        </p:txBody>
      </p:sp>
      <p:sp>
        <p:nvSpPr>
          <p:cNvPr id="10" name="Text 6"/>
          <p:cNvSpPr/>
          <p:nvPr/>
        </p:nvSpPr>
        <p:spPr>
          <a:xfrm>
            <a:off x="960120" y="5987058"/>
            <a:ext cx="3909060" cy="762238"/>
          </a:xfrm>
          <a:prstGeom prst="rect">
            <a:avLst/>
          </a:prstGeom>
          <a:noFill/>
          <a:ln/>
        </p:spPr>
        <p:txBody>
          <a:bodyPr wrap="square" lIns="0" tIns="0" rIns="0" bIns="0" rtlCol="0" anchor="t"/>
          <a:lstStyle/>
          <a:p>
            <a:pPr marL="0" indent="0" algn="l">
              <a:lnSpc>
                <a:spcPts val="2000"/>
              </a:lnSpc>
              <a:buNone/>
            </a:pPr>
            <a:r>
              <a:rPr lang="en-US" sz="1250" dirty="0">
                <a:solidFill>
                  <a:srgbClr val="454240"/>
                </a:solidFill>
                <a:latin typeface="DM Sans" pitchFamily="34" charset="0"/>
                <a:ea typeface="DM Sans" pitchFamily="34" charset="-122"/>
                <a:cs typeface="DM Sans" pitchFamily="34" charset="-120"/>
              </a:rPr>
              <a:t>Analyzing the balance between movies and TV shows, predominant genres, and rating classifications.</a:t>
            </a:r>
            <a:endParaRPr lang="en-US" sz="1250" dirty="0"/>
          </a:p>
        </p:txBody>
      </p:sp>
      <p:sp>
        <p:nvSpPr>
          <p:cNvPr id="11" name="Shape 7"/>
          <p:cNvSpPr/>
          <p:nvPr/>
        </p:nvSpPr>
        <p:spPr>
          <a:xfrm>
            <a:off x="5194221" y="4842510"/>
            <a:ext cx="4241840" cy="2073116"/>
          </a:xfrm>
          <a:prstGeom prst="roundRect">
            <a:avLst>
              <a:gd name="adj" fmla="val 3217"/>
            </a:avLst>
          </a:prstGeom>
          <a:solidFill>
            <a:srgbClr val="F7EDD4"/>
          </a:solidFill>
          <a:ln w="7620">
            <a:solidFill>
              <a:srgbClr val="DDD3BA"/>
            </a:solidFill>
            <a:prstDash val="solid"/>
          </a:ln>
        </p:spPr>
      </p:sp>
      <p:sp>
        <p:nvSpPr>
          <p:cNvPr id="12" name="Shape 8"/>
          <p:cNvSpPr/>
          <p:nvPr/>
        </p:nvSpPr>
        <p:spPr>
          <a:xfrm>
            <a:off x="5360551" y="5008840"/>
            <a:ext cx="476250" cy="476250"/>
          </a:xfrm>
          <a:prstGeom prst="roundRect">
            <a:avLst>
              <a:gd name="adj" fmla="val 19198080"/>
            </a:avLst>
          </a:prstGeom>
          <a:solidFill>
            <a:srgbClr val="B88E23"/>
          </a:solidFill>
          <a:ln/>
        </p:spPr>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520" y="5139809"/>
            <a:ext cx="214313" cy="214312"/>
          </a:xfrm>
          <a:prstGeom prst="rect">
            <a:avLst/>
          </a:prstGeom>
        </p:spPr>
      </p:pic>
      <p:sp>
        <p:nvSpPr>
          <p:cNvPr id="14" name="Text 9"/>
          <p:cNvSpPr/>
          <p:nvPr/>
        </p:nvSpPr>
        <p:spPr>
          <a:xfrm>
            <a:off x="5360551" y="5643801"/>
            <a:ext cx="2921079" cy="248007"/>
          </a:xfrm>
          <a:prstGeom prst="rect">
            <a:avLst/>
          </a:prstGeom>
          <a:noFill/>
          <a:ln/>
        </p:spPr>
        <p:txBody>
          <a:bodyPr wrap="none" lIns="0" tIns="0" rIns="0" bIns="0" rtlCol="0" anchor="t"/>
          <a:lstStyle/>
          <a:p>
            <a:pPr marL="0" indent="0" algn="l">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Geographic Content Insights</a:t>
            </a:r>
            <a:endParaRPr lang="en-US" sz="1550" dirty="0"/>
          </a:p>
        </p:txBody>
      </p:sp>
      <p:sp>
        <p:nvSpPr>
          <p:cNvPr id="15" name="Text 10"/>
          <p:cNvSpPr/>
          <p:nvPr/>
        </p:nvSpPr>
        <p:spPr>
          <a:xfrm>
            <a:off x="5360551" y="5987058"/>
            <a:ext cx="3909179" cy="508159"/>
          </a:xfrm>
          <a:prstGeom prst="rect">
            <a:avLst/>
          </a:prstGeom>
          <a:noFill/>
          <a:ln/>
        </p:spPr>
        <p:txBody>
          <a:bodyPr wrap="square" lIns="0" tIns="0" rIns="0" bIns="0" rtlCol="0" anchor="t"/>
          <a:lstStyle/>
          <a:p>
            <a:pPr marL="0" indent="0" algn="l">
              <a:lnSpc>
                <a:spcPts val="2000"/>
              </a:lnSpc>
              <a:buNone/>
            </a:pPr>
            <a:r>
              <a:rPr lang="en-US" sz="1250" dirty="0">
                <a:solidFill>
                  <a:srgbClr val="454240"/>
                </a:solidFill>
                <a:latin typeface="DM Sans" pitchFamily="34" charset="0"/>
                <a:ea typeface="DM Sans" pitchFamily="34" charset="-122"/>
                <a:cs typeface="DM Sans" pitchFamily="34" charset="-120"/>
              </a:rPr>
              <a:t>Identifying key content-producing countries and their contribution to the Netflix catalog.</a:t>
            </a:r>
            <a:endParaRPr lang="en-US" sz="1250" dirty="0"/>
          </a:p>
        </p:txBody>
      </p:sp>
      <p:sp>
        <p:nvSpPr>
          <p:cNvPr id="16" name="Shape 11"/>
          <p:cNvSpPr/>
          <p:nvPr/>
        </p:nvSpPr>
        <p:spPr>
          <a:xfrm>
            <a:off x="9594771" y="4842510"/>
            <a:ext cx="4241721" cy="2073116"/>
          </a:xfrm>
          <a:prstGeom prst="roundRect">
            <a:avLst>
              <a:gd name="adj" fmla="val 3217"/>
            </a:avLst>
          </a:prstGeom>
          <a:solidFill>
            <a:srgbClr val="F7EDD4"/>
          </a:solidFill>
          <a:ln w="7620">
            <a:solidFill>
              <a:srgbClr val="DDD3BA"/>
            </a:solidFill>
            <a:prstDash val="solid"/>
          </a:ln>
        </p:spPr>
      </p:sp>
      <p:sp>
        <p:nvSpPr>
          <p:cNvPr id="17" name="Shape 12"/>
          <p:cNvSpPr/>
          <p:nvPr/>
        </p:nvSpPr>
        <p:spPr>
          <a:xfrm>
            <a:off x="9761101" y="5008840"/>
            <a:ext cx="476250" cy="476250"/>
          </a:xfrm>
          <a:prstGeom prst="roundRect">
            <a:avLst>
              <a:gd name="adj" fmla="val 19198080"/>
            </a:avLst>
          </a:prstGeom>
          <a:solidFill>
            <a:srgbClr val="B88E23"/>
          </a:solidFill>
          <a:ln/>
        </p:spPr>
      </p:sp>
      <p:pic>
        <p:nvPicPr>
          <p:cNvPr id="1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92070" y="5139809"/>
            <a:ext cx="214313" cy="214312"/>
          </a:xfrm>
          <a:prstGeom prst="rect">
            <a:avLst/>
          </a:prstGeom>
        </p:spPr>
      </p:pic>
      <p:sp>
        <p:nvSpPr>
          <p:cNvPr id="19" name="Text 13"/>
          <p:cNvSpPr/>
          <p:nvPr/>
        </p:nvSpPr>
        <p:spPr>
          <a:xfrm>
            <a:off x="9761101" y="5643801"/>
            <a:ext cx="2957989" cy="248007"/>
          </a:xfrm>
          <a:prstGeom prst="rect">
            <a:avLst/>
          </a:prstGeom>
          <a:noFill/>
          <a:ln/>
        </p:spPr>
        <p:txBody>
          <a:bodyPr wrap="none" lIns="0" tIns="0" rIns="0" bIns="0" rtlCol="0" anchor="t"/>
          <a:lstStyle/>
          <a:p>
            <a:pPr marL="0" indent="0" algn="l">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Temporal Production Trends</a:t>
            </a:r>
            <a:endParaRPr lang="en-US" sz="1550" dirty="0"/>
          </a:p>
        </p:txBody>
      </p:sp>
      <p:sp>
        <p:nvSpPr>
          <p:cNvPr id="20" name="Text 14"/>
          <p:cNvSpPr/>
          <p:nvPr/>
        </p:nvSpPr>
        <p:spPr>
          <a:xfrm>
            <a:off x="9761101" y="5987058"/>
            <a:ext cx="3909060" cy="762238"/>
          </a:xfrm>
          <a:prstGeom prst="rect">
            <a:avLst/>
          </a:prstGeom>
          <a:noFill/>
          <a:ln/>
        </p:spPr>
        <p:txBody>
          <a:bodyPr wrap="square" lIns="0" tIns="0" rIns="0" bIns="0" rtlCol="0" anchor="t"/>
          <a:lstStyle/>
          <a:p>
            <a:pPr marL="0" indent="0" algn="l">
              <a:lnSpc>
                <a:spcPts val="2000"/>
              </a:lnSpc>
              <a:buNone/>
            </a:pPr>
            <a:r>
              <a:rPr lang="en-US" sz="1250" dirty="0">
                <a:solidFill>
                  <a:srgbClr val="454240"/>
                </a:solidFill>
                <a:latin typeface="DM Sans" pitchFamily="34" charset="0"/>
                <a:ea typeface="DM Sans" pitchFamily="34" charset="-122"/>
                <a:cs typeface="DM Sans" pitchFamily="34" charset="-120"/>
              </a:rPr>
              <a:t>Examining the evolution of content production, release frequencies, and seasonal variations over time.</a:t>
            </a:r>
            <a:endParaRPr lang="en-US" sz="1250" dirty="0"/>
          </a:p>
        </p:txBody>
      </p:sp>
      <p:sp>
        <p:nvSpPr>
          <p:cNvPr id="21" name="Text 15"/>
          <p:cNvSpPr/>
          <p:nvPr/>
        </p:nvSpPr>
        <p:spPr>
          <a:xfrm>
            <a:off x="793790" y="7094220"/>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454240"/>
                </a:solidFill>
                <a:latin typeface="DM Sans" pitchFamily="34" charset="0"/>
                <a:ea typeface="DM Sans" pitchFamily="34" charset="-122"/>
                <a:cs typeface="DM Sans" pitchFamily="34" charset="-120"/>
              </a:rPr>
              <a:t>By achieving these objectives, we anticipate a clearer understanding of content performance, audience engagement drivers, and potential areas for strategic content acquisition and development, ultimately informing more effective content strategies for Netflix.</a:t>
            </a:r>
            <a:endParaRPr lang="en-US" sz="1250" dirty="0"/>
          </a:p>
        </p:txBody>
      </p:sp>
      <p:pic>
        <p:nvPicPr>
          <p:cNvPr id="22" name="Picture 21">
            <a:extLst>
              <a:ext uri="{FF2B5EF4-FFF2-40B4-BE49-F238E27FC236}">
                <a16:creationId xmlns:a16="http://schemas.microsoft.com/office/drawing/2014/main" id="{8E062158-AA84-A9FE-EF4D-ABBA10A5A588}"/>
              </a:ext>
            </a:extLst>
          </p:cNvPr>
          <p:cNvPicPr>
            <a:picLocks noChangeAspect="1"/>
          </p:cNvPicPr>
          <p:nvPr/>
        </p:nvPicPr>
        <p:blipFill>
          <a:blip r:embed="rId10"/>
          <a:stretch>
            <a:fillRect/>
          </a:stretch>
        </p:blipFill>
        <p:spPr>
          <a:xfrm>
            <a:off x="12108529" y="7716917"/>
            <a:ext cx="2432515" cy="4145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7956" y="620673"/>
            <a:ext cx="7030164" cy="527685"/>
          </a:xfrm>
          <a:prstGeom prst="rect">
            <a:avLst/>
          </a:prstGeom>
          <a:noFill/>
          <a:ln/>
        </p:spPr>
        <p:txBody>
          <a:bodyPr wrap="none" lIns="0" tIns="0" rIns="0" bIns="0" rtlCol="0" anchor="t"/>
          <a:lstStyle/>
          <a:p>
            <a:pPr marL="0" indent="0" algn="l">
              <a:lnSpc>
                <a:spcPts val="4150"/>
              </a:lnSpc>
              <a:buNone/>
            </a:pPr>
            <a:r>
              <a:rPr lang="en-US" sz="3300" dirty="0">
                <a:solidFill>
                  <a:srgbClr val="5C4E3D"/>
                </a:solidFill>
                <a:latin typeface="Libre Baskerville" pitchFamily="34" charset="0"/>
                <a:ea typeface="Libre Baskerville" pitchFamily="34" charset="-122"/>
                <a:cs typeface="Libre Baskerville" pitchFamily="34" charset="-120"/>
              </a:rPr>
              <a:t>Our Advanced Technology Stack</a:t>
            </a:r>
            <a:endParaRPr lang="en-US" sz="3300" dirty="0"/>
          </a:p>
        </p:txBody>
      </p:sp>
      <p:sp>
        <p:nvSpPr>
          <p:cNvPr id="3" name="Text 1"/>
          <p:cNvSpPr/>
          <p:nvPr/>
        </p:nvSpPr>
        <p:spPr>
          <a:xfrm>
            <a:off x="787956" y="1486019"/>
            <a:ext cx="13054489" cy="810101"/>
          </a:xfrm>
          <a:prstGeom prst="rect">
            <a:avLst/>
          </a:prstGeom>
          <a:noFill/>
          <a:ln/>
        </p:spPr>
        <p:txBody>
          <a:bodyPr wrap="squar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We've meticulously assembled a powerful and versatile technology stack to ensure robust data processing, sophisticated visualization, and seamless deployment of our interactive Netflix content analysis dashboard. Each tool was chosen for its proven capability, efficiency, and collaborative synergy, empowering us to transform raw data into compelling, actionable insights.</a:t>
            </a:r>
            <a:endParaRPr lang="en-US" sz="13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956" y="2486025"/>
            <a:ext cx="506492" cy="506492"/>
          </a:xfrm>
          <a:prstGeom prst="rect">
            <a:avLst/>
          </a:prstGeom>
        </p:spPr>
      </p:pic>
      <p:sp>
        <p:nvSpPr>
          <p:cNvPr id="5" name="Text 2"/>
          <p:cNvSpPr/>
          <p:nvPr/>
        </p:nvSpPr>
        <p:spPr>
          <a:xfrm>
            <a:off x="787956" y="3203496"/>
            <a:ext cx="2890480" cy="263843"/>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Data Processing &amp; Analysis</a:t>
            </a:r>
            <a:endParaRPr lang="en-US" sz="1650" dirty="0"/>
          </a:p>
        </p:txBody>
      </p:sp>
      <p:sp>
        <p:nvSpPr>
          <p:cNvPr id="6" name="Text 3"/>
          <p:cNvSpPr/>
          <p:nvPr/>
        </p:nvSpPr>
        <p:spPr>
          <a:xfrm>
            <a:off x="787956" y="3568541"/>
            <a:ext cx="6421755" cy="810101"/>
          </a:xfrm>
          <a:prstGeom prst="rect">
            <a:avLst/>
          </a:prstGeom>
          <a:noFill/>
          <a:ln/>
        </p:spPr>
        <p:txBody>
          <a:bodyPr wrap="square" lIns="0" tIns="0" rIns="0" bIns="0" rtlCol="0" anchor="t"/>
          <a:lstStyle/>
          <a:p>
            <a:pPr marL="0" indent="0" algn="l">
              <a:lnSpc>
                <a:spcPts val="2100"/>
              </a:lnSpc>
              <a:buNone/>
            </a:pPr>
            <a:r>
              <a:rPr lang="en-US" sz="1300" b="1" dirty="0">
                <a:solidFill>
                  <a:srgbClr val="454240"/>
                </a:solidFill>
                <a:latin typeface="DM Sans" pitchFamily="34" charset="0"/>
                <a:ea typeface="DM Sans" pitchFamily="34" charset="-122"/>
                <a:cs typeface="DM Sans" pitchFamily="34" charset="-120"/>
              </a:rPr>
              <a:t>Python (v3.9+)</a:t>
            </a:r>
            <a:r>
              <a:rPr lang="en-US" sz="1300" dirty="0">
                <a:solidFill>
                  <a:srgbClr val="454240"/>
                </a:solidFill>
                <a:latin typeface="DM Sans" pitchFamily="34" charset="0"/>
                <a:ea typeface="DM Sans" pitchFamily="34" charset="-122"/>
                <a:cs typeface="DM Sans" pitchFamily="34" charset="-120"/>
              </a:rPr>
              <a:t>: The core language for its vast ecosystem. </a:t>
            </a:r>
            <a:r>
              <a:rPr lang="en-US" sz="1300" b="1" dirty="0">
                <a:solidFill>
                  <a:srgbClr val="454240"/>
                </a:solidFill>
                <a:latin typeface="DM Sans" pitchFamily="34" charset="0"/>
                <a:ea typeface="DM Sans" pitchFamily="34" charset="-122"/>
                <a:cs typeface="DM Sans" pitchFamily="34" charset="-120"/>
              </a:rPr>
              <a:t>Pandas (v1.5+)</a:t>
            </a:r>
            <a:r>
              <a:rPr lang="en-US" sz="1300" dirty="0">
                <a:solidFill>
                  <a:srgbClr val="454240"/>
                </a:solidFill>
                <a:latin typeface="DM Sans" pitchFamily="34" charset="0"/>
                <a:ea typeface="DM Sans" pitchFamily="34" charset="-122"/>
                <a:cs typeface="DM Sans" pitchFamily="34" charset="-120"/>
              </a:rPr>
              <a:t>: Essential for high-performance data manipulation, cleaning, and statistical analysis, chosen for its efficiency with large datasets.</a:t>
            </a:r>
            <a:endParaRPr lang="en-US" sz="13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689" y="2486025"/>
            <a:ext cx="506492" cy="506492"/>
          </a:xfrm>
          <a:prstGeom prst="rect">
            <a:avLst/>
          </a:prstGeom>
        </p:spPr>
      </p:pic>
      <p:sp>
        <p:nvSpPr>
          <p:cNvPr id="8" name="Text 4"/>
          <p:cNvSpPr/>
          <p:nvPr/>
        </p:nvSpPr>
        <p:spPr>
          <a:xfrm>
            <a:off x="7420689" y="3203496"/>
            <a:ext cx="3003113" cy="263843"/>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Dynamic Data Visualization</a:t>
            </a:r>
            <a:endParaRPr lang="en-US" sz="1650" dirty="0"/>
          </a:p>
        </p:txBody>
      </p:sp>
      <p:sp>
        <p:nvSpPr>
          <p:cNvPr id="9" name="Text 5"/>
          <p:cNvSpPr/>
          <p:nvPr/>
        </p:nvSpPr>
        <p:spPr>
          <a:xfrm>
            <a:off x="7420689" y="3568541"/>
            <a:ext cx="6421755" cy="810101"/>
          </a:xfrm>
          <a:prstGeom prst="rect">
            <a:avLst/>
          </a:prstGeom>
          <a:noFill/>
          <a:ln/>
        </p:spPr>
        <p:txBody>
          <a:bodyPr wrap="square" lIns="0" tIns="0" rIns="0" bIns="0" rtlCol="0" anchor="t"/>
          <a:lstStyle/>
          <a:p>
            <a:pPr marL="0" indent="0" algn="l">
              <a:lnSpc>
                <a:spcPts val="2100"/>
              </a:lnSpc>
              <a:buNone/>
            </a:pPr>
            <a:r>
              <a:rPr lang="en-US" sz="1300" b="1" dirty="0">
                <a:solidFill>
                  <a:srgbClr val="454240"/>
                </a:solidFill>
                <a:latin typeface="DM Sans" pitchFamily="34" charset="0"/>
                <a:ea typeface="DM Sans" pitchFamily="34" charset="-122"/>
                <a:cs typeface="DM Sans" pitchFamily="34" charset="-120"/>
              </a:rPr>
              <a:t>Matplotlib (v3.6+)</a:t>
            </a:r>
            <a:r>
              <a:rPr lang="en-US" sz="1300" dirty="0">
                <a:solidFill>
                  <a:srgbClr val="454240"/>
                </a:solidFill>
                <a:latin typeface="DM Sans" pitchFamily="34" charset="0"/>
                <a:ea typeface="DM Sans" pitchFamily="34" charset="-122"/>
                <a:cs typeface="DM Sans" pitchFamily="34" charset="-120"/>
              </a:rPr>
              <a:t>: For foundational plotting. </a:t>
            </a:r>
            <a:r>
              <a:rPr lang="en-US" sz="1300" b="1" dirty="0">
                <a:solidFill>
                  <a:srgbClr val="454240"/>
                </a:solidFill>
                <a:latin typeface="DM Sans" pitchFamily="34" charset="0"/>
                <a:ea typeface="DM Sans" pitchFamily="34" charset="-122"/>
                <a:cs typeface="DM Sans" pitchFamily="34" charset="-120"/>
              </a:rPr>
              <a:t>Seaborn (v0.12+)</a:t>
            </a:r>
            <a:r>
              <a:rPr lang="en-US" sz="1300" dirty="0">
                <a:solidFill>
                  <a:srgbClr val="454240"/>
                </a:solidFill>
                <a:latin typeface="DM Sans" pitchFamily="34" charset="0"/>
                <a:ea typeface="DM Sans" pitchFamily="34" charset="-122"/>
                <a:cs typeface="DM Sans" pitchFamily="34" charset="-120"/>
              </a:rPr>
              <a:t>: Enhances statistical graphics. </a:t>
            </a:r>
            <a:r>
              <a:rPr lang="en-US" sz="1300" b="1" dirty="0">
                <a:solidFill>
                  <a:srgbClr val="454240"/>
                </a:solidFill>
                <a:latin typeface="DM Sans" pitchFamily="34" charset="0"/>
                <a:ea typeface="DM Sans" pitchFamily="34" charset="-122"/>
                <a:cs typeface="DM Sans" pitchFamily="34" charset="-120"/>
              </a:rPr>
              <a:t>Plotly (v5.13+)</a:t>
            </a:r>
            <a:r>
              <a:rPr lang="en-US" sz="1300" dirty="0">
                <a:solidFill>
                  <a:srgbClr val="454240"/>
                </a:solidFill>
                <a:latin typeface="DM Sans" pitchFamily="34" charset="0"/>
                <a:ea typeface="DM Sans" pitchFamily="34" charset="-122"/>
                <a:cs typeface="DM Sans" pitchFamily="34" charset="-120"/>
              </a:rPr>
              <a:t>: Enables creation of rich, interactive, web-based visualizations for deeper exploration.</a:t>
            </a:r>
            <a:endParaRPr lang="en-US" sz="13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956" y="4716304"/>
            <a:ext cx="506492" cy="506492"/>
          </a:xfrm>
          <a:prstGeom prst="rect">
            <a:avLst/>
          </a:prstGeom>
        </p:spPr>
      </p:pic>
      <p:sp>
        <p:nvSpPr>
          <p:cNvPr id="11" name="Text 6"/>
          <p:cNvSpPr/>
          <p:nvPr/>
        </p:nvSpPr>
        <p:spPr>
          <a:xfrm>
            <a:off x="787956" y="5433774"/>
            <a:ext cx="3929301" cy="263843"/>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Interactive Dashboard Development</a:t>
            </a:r>
            <a:endParaRPr lang="en-US" sz="1650" dirty="0"/>
          </a:p>
        </p:txBody>
      </p:sp>
      <p:sp>
        <p:nvSpPr>
          <p:cNvPr id="12" name="Text 7"/>
          <p:cNvSpPr/>
          <p:nvPr/>
        </p:nvSpPr>
        <p:spPr>
          <a:xfrm>
            <a:off x="787956" y="5798820"/>
            <a:ext cx="6421755" cy="810101"/>
          </a:xfrm>
          <a:prstGeom prst="rect">
            <a:avLst/>
          </a:prstGeom>
          <a:noFill/>
          <a:ln/>
        </p:spPr>
        <p:txBody>
          <a:bodyPr wrap="square" lIns="0" tIns="0" rIns="0" bIns="0" rtlCol="0" anchor="t"/>
          <a:lstStyle/>
          <a:p>
            <a:pPr marL="0" indent="0" algn="l">
              <a:lnSpc>
                <a:spcPts val="2100"/>
              </a:lnSpc>
              <a:buNone/>
            </a:pPr>
            <a:r>
              <a:rPr lang="en-US" sz="1300" b="1" dirty="0">
                <a:solidFill>
                  <a:srgbClr val="454240"/>
                </a:solidFill>
                <a:latin typeface="DM Sans" pitchFamily="34" charset="0"/>
                <a:ea typeface="DM Sans" pitchFamily="34" charset="-122"/>
                <a:cs typeface="DM Sans" pitchFamily="34" charset="-120"/>
              </a:rPr>
              <a:t>Streamlit (v1.20+)</a:t>
            </a:r>
            <a:r>
              <a:rPr lang="en-US" sz="1300" dirty="0">
                <a:solidFill>
                  <a:srgbClr val="454240"/>
                </a:solidFill>
                <a:latin typeface="DM Sans" pitchFamily="34" charset="0"/>
                <a:ea typeface="DM Sans" pitchFamily="34" charset="-122"/>
                <a:cs typeface="DM Sans" pitchFamily="34" charset="-120"/>
              </a:rPr>
              <a:t>: Selected for rapid application development, allowing us to build a responsive, pure-Python interactive user interface without complex frontend coding, enhancing user engagement.</a:t>
            </a:r>
            <a:endParaRPr lang="en-US" sz="130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0689" y="4716304"/>
            <a:ext cx="506492" cy="506492"/>
          </a:xfrm>
          <a:prstGeom prst="rect">
            <a:avLst/>
          </a:prstGeom>
        </p:spPr>
      </p:pic>
      <p:sp>
        <p:nvSpPr>
          <p:cNvPr id="14" name="Text 8"/>
          <p:cNvSpPr/>
          <p:nvPr/>
        </p:nvSpPr>
        <p:spPr>
          <a:xfrm>
            <a:off x="7420689" y="5433774"/>
            <a:ext cx="3293269" cy="263843"/>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Development &amp; AI Integration</a:t>
            </a:r>
            <a:endParaRPr lang="en-US" sz="1650" dirty="0"/>
          </a:p>
        </p:txBody>
      </p:sp>
      <p:sp>
        <p:nvSpPr>
          <p:cNvPr id="15" name="Text 9"/>
          <p:cNvSpPr/>
          <p:nvPr/>
        </p:nvSpPr>
        <p:spPr>
          <a:xfrm>
            <a:off x="7420689" y="5798820"/>
            <a:ext cx="6421755" cy="1080135"/>
          </a:xfrm>
          <a:prstGeom prst="rect">
            <a:avLst/>
          </a:prstGeom>
          <a:noFill/>
          <a:ln/>
        </p:spPr>
        <p:txBody>
          <a:bodyPr wrap="square" lIns="0" tIns="0" rIns="0" bIns="0" rtlCol="0" anchor="t"/>
          <a:lstStyle/>
          <a:p>
            <a:pPr marL="0" indent="0" algn="l">
              <a:lnSpc>
                <a:spcPts val="2100"/>
              </a:lnSpc>
              <a:buNone/>
            </a:pPr>
            <a:r>
              <a:rPr lang="en-US" sz="1300" b="1" dirty="0">
                <a:solidFill>
                  <a:srgbClr val="454240"/>
                </a:solidFill>
                <a:latin typeface="DM Sans" pitchFamily="34" charset="0"/>
                <a:ea typeface="DM Sans" pitchFamily="34" charset="-122"/>
                <a:cs typeface="DM Sans" pitchFamily="34" charset="-120"/>
              </a:rPr>
              <a:t>Kaggle</a:t>
            </a:r>
            <a:r>
              <a:rPr lang="en-US" sz="1300" dirty="0">
                <a:solidFill>
                  <a:srgbClr val="454240"/>
                </a:solidFill>
                <a:latin typeface="DM Sans" pitchFamily="34" charset="0"/>
                <a:ea typeface="DM Sans" pitchFamily="34" charset="-122"/>
                <a:cs typeface="DM Sans" pitchFamily="34" charset="-120"/>
              </a:rPr>
              <a:t>: Source for our comprehensive dataset. </a:t>
            </a:r>
            <a:r>
              <a:rPr lang="en-US" sz="1300" b="1" dirty="0">
                <a:solidFill>
                  <a:srgbClr val="454240"/>
                </a:solidFill>
                <a:latin typeface="DM Sans" pitchFamily="34" charset="0"/>
                <a:ea typeface="DM Sans" pitchFamily="34" charset="-122"/>
                <a:cs typeface="DM Sans" pitchFamily="34" charset="-120"/>
              </a:rPr>
              <a:t>VS Code</a:t>
            </a:r>
            <a:r>
              <a:rPr lang="en-US" sz="1300" dirty="0">
                <a:solidFill>
                  <a:srgbClr val="454240"/>
                </a:solidFill>
                <a:latin typeface="DM Sans" pitchFamily="34" charset="0"/>
                <a:ea typeface="DM Sans" pitchFamily="34" charset="-122"/>
                <a:cs typeface="DM Sans" pitchFamily="34" charset="-120"/>
              </a:rPr>
              <a:t> &amp; </a:t>
            </a:r>
            <a:r>
              <a:rPr lang="en-US" sz="1300" b="1" dirty="0">
                <a:solidFill>
                  <a:srgbClr val="454240"/>
                </a:solidFill>
                <a:latin typeface="DM Sans" pitchFamily="34" charset="0"/>
                <a:ea typeface="DM Sans" pitchFamily="34" charset="-122"/>
                <a:cs typeface="DM Sans" pitchFamily="34" charset="-120"/>
              </a:rPr>
              <a:t>Jupyter Notebook</a:t>
            </a:r>
            <a:r>
              <a:rPr lang="en-US" sz="1300" dirty="0">
                <a:solidFill>
                  <a:srgbClr val="454240"/>
                </a:solidFill>
                <a:latin typeface="DM Sans" pitchFamily="34" charset="0"/>
                <a:ea typeface="DM Sans" pitchFamily="34" charset="-122"/>
                <a:cs typeface="DM Sans" pitchFamily="34" charset="-120"/>
              </a:rPr>
              <a:t>: Our chosen environments for efficient coding and exploratory analysis. </a:t>
            </a:r>
            <a:r>
              <a:rPr lang="en-US" sz="1300" b="1" dirty="0">
                <a:solidFill>
                  <a:srgbClr val="454240"/>
                </a:solidFill>
                <a:latin typeface="DM Sans" pitchFamily="34" charset="0"/>
                <a:ea typeface="DM Sans" pitchFamily="34" charset="-122"/>
                <a:cs typeface="DM Sans" pitchFamily="34" charset="-120"/>
              </a:rPr>
              <a:t>ChatGPT &amp; Google Gemini</a:t>
            </a:r>
            <a:r>
              <a:rPr lang="en-US" sz="1300" dirty="0">
                <a:solidFill>
                  <a:srgbClr val="454240"/>
                </a:solidFill>
                <a:latin typeface="DM Sans" pitchFamily="34" charset="0"/>
                <a:ea typeface="DM Sans" pitchFamily="34" charset="-122"/>
                <a:cs typeface="DM Sans" pitchFamily="34" charset="-120"/>
              </a:rPr>
              <a:t>: Leveraged for architectural guidance, code optimization, and technical documentation.</a:t>
            </a:r>
            <a:endParaRPr lang="en-US" sz="1300" dirty="0"/>
          </a:p>
        </p:txBody>
      </p:sp>
      <p:sp>
        <p:nvSpPr>
          <p:cNvPr id="16" name="Text 10"/>
          <p:cNvSpPr/>
          <p:nvPr/>
        </p:nvSpPr>
        <p:spPr>
          <a:xfrm>
            <a:off x="787956" y="7068860"/>
            <a:ext cx="13054489" cy="540068"/>
          </a:xfrm>
          <a:prstGeom prst="rect">
            <a:avLst/>
          </a:prstGeom>
          <a:noFill/>
          <a:ln/>
        </p:spPr>
        <p:txBody>
          <a:bodyPr wrap="squar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This carefully curated selection of tools ensures analytical rigor, facilitates rapid iteration, and provides an engaging user experience, making our Netflix content analysis both powerful and accessible.</a:t>
            </a:r>
            <a:endParaRPr lang="en-US" sz="1300" dirty="0"/>
          </a:p>
        </p:txBody>
      </p:sp>
      <p:pic>
        <p:nvPicPr>
          <p:cNvPr id="18" name="Picture 17">
            <a:extLst>
              <a:ext uri="{FF2B5EF4-FFF2-40B4-BE49-F238E27FC236}">
                <a16:creationId xmlns:a16="http://schemas.microsoft.com/office/drawing/2014/main" id="{E9ABD9FF-6BBB-A648-BBDD-F48876A9550A}"/>
              </a:ext>
            </a:extLst>
          </p:cNvPr>
          <p:cNvPicPr>
            <a:picLocks noChangeAspect="1"/>
          </p:cNvPicPr>
          <p:nvPr/>
        </p:nvPicPr>
        <p:blipFill>
          <a:blip r:embed="rId11"/>
          <a:stretch>
            <a:fillRect/>
          </a:stretch>
        </p:blipFill>
        <p:spPr>
          <a:xfrm>
            <a:off x="12096040" y="7798833"/>
            <a:ext cx="2429214" cy="3386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2919" y="572810"/>
            <a:ext cx="7690961" cy="843201"/>
          </a:xfrm>
          <a:prstGeom prst="rect">
            <a:avLst/>
          </a:prstGeom>
          <a:noFill/>
          <a:ln/>
        </p:spPr>
        <p:txBody>
          <a:bodyPr wrap="square" lIns="0" tIns="0" rIns="0" bIns="0" rtlCol="0" anchor="t"/>
          <a:lstStyle/>
          <a:p>
            <a:pPr marL="0" indent="0" algn="l">
              <a:lnSpc>
                <a:spcPts val="3300"/>
              </a:lnSpc>
              <a:buNone/>
            </a:pPr>
            <a:r>
              <a:rPr lang="en-US" sz="2650" dirty="0">
                <a:solidFill>
                  <a:srgbClr val="5C4E3D"/>
                </a:solidFill>
                <a:latin typeface="Libre Baskerville" pitchFamily="34" charset="0"/>
                <a:ea typeface="Libre Baskerville" pitchFamily="34" charset="-122"/>
                <a:cs typeface="Libre Baskerville" pitchFamily="34" charset="-120"/>
              </a:rPr>
              <a:t>Unlocking Netflix Insights: Our Core Objectives</a:t>
            </a:r>
            <a:endParaRPr lang="en-US" sz="2650" dirty="0"/>
          </a:p>
        </p:txBody>
      </p:sp>
      <p:sp>
        <p:nvSpPr>
          <p:cNvPr id="4" name="Text 1"/>
          <p:cNvSpPr/>
          <p:nvPr/>
        </p:nvSpPr>
        <p:spPr>
          <a:xfrm>
            <a:off x="6212919" y="1618298"/>
            <a:ext cx="7690961" cy="647224"/>
          </a:xfrm>
          <a:prstGeom prst="rect">
            <a:avLst/>
          </a:prstGeom>
          <a:noFill/>
          <a:ln/>
        </p:spPr>
        <p:txBody>
          <a:bodyPr wrap="square" lIns="0" tIns="0" rIns="0" bIns="0" rtlCol="0" anchor="t"/>
          <a:lstStyle/>
          <a:p>
            <a:pPr marL="0" indent="0" algn="l">
              <a:lnSpc>
                <a:spcPts val="1650"/>
              </a:lnSpc>
              <a:buNone/>
            </a:pPr>
            <a:r>
              <a:rPr lang="en-US" sz="1050" dirty="0">
                <a:solidFill>
                  <a:srgbClr val="454240"/>
                </a:solidFill>
                <a:latin typeface="DM Sans" pitchFamily="34" charset="0"/>
                <a:ea typeface="DM Sans" pitchFamily="34" charset="-122"/>
                <a:cs typeface="DM Sans" pitchFamily="34" charset="-120"/>
              </a:rPr>
              <a:t>Our project is meticulously designed to transform raw Netflix data into actionable intelligence, empowering users with intuitive tools and profound analytical capabilities. We aim to drive strategic decision-making and enhance content understanding through a clear, interactive, and insightful platform.</a:t>
            </a:r>
            <a:endParaRPr lang="en-US" sz="1050" dirty="0"/>
          </a:p>
        </p:txBody>
      </p:sp>
      <p:pic>
        <p:nvPicPr>
          <p:cNvPr id="5" name="Image 1" descr="preencoded.png"/>
          <p:cNvPicPr>
            <a:picLocks noChangeAspect="1"/>
          </p:cNvPicPr>
          <p:nvPr/>
        </p:nvPicPr>
        <p:blipFill>
          <a:blip r:embed="rId4"/>
          <a:stretch>
            <a:fillRect/>
          </a:stretch>
        </p:blipFill>
        <p:spPr>
          <a:xfrm>
            <a:off x="6212919" y="2417207"/>
            <a:ext cx="404693" cy="1143000"/>
          </a:xfrm>
          <a:prstGeom prst="rect">
            <a:avLst/>
          </a:prstGeom>
        </p:spPr>
      </p:pic>
      <p:sp>
        <p:nvSpPr>
          <p:cNvPr id="6" name="Text 2"/>
          <p:cNvSpPr/>
          <p:nvPr/>
        </p:nvSpPr>
        <p:spPr>
          <a:xfrm>
            <a:off x="6752511" y="2552105"/>
            <a:ext cx="2278975" cy="210860"/>
          </a:xfrm>
          <a:prstGeom prst="rect">
            <a:avLst/>
          </a:prstGeom>
          <a:noFill/>
          <a:ln/>
        </p:spPr>
        <p:txBody>
          <a:bodyPr wrap="none" lIns="0" tIns="0" rIns="0" bIns="0" rtlCol="0" anchor="t"/>
          <a:lstStyle/>
          <a:p>
            <a:pPr marL="0" indent="0" algn="l">
              <a:lnSpc>
                <a:spcPts val="1650"/>
              </a:lnSpc>
              <a:buNone/>
            </a:pPr>
            <a:r>
              <a:rPr lang="en-US" sz="1300" dirty="0">
                <a:solidFill>
                  <a:srgbClr val="454240"/>
                </a:solidFill>
                <a:latin typeface="Libre Baskerville" pitchFamily="34" charset="0"/>
                <a:ea typeface="Libre Baskerville" pitchFamily="34" charset="-122"/>
                <a:cs typeface="Libre Baskerville" pitchFamily="34" charset="-120"/>
              </a:rPr>
              <a:t>Advanced Pattern Analysis</a:t>
            </a:r>
            <a:endParaRPr lang="en-US" sz="1300" dirty="0"/>
          </a:p>
        </p:txBody>
      </p:sp>
      <p:sp>
        <p:nvSpPr>
          <p:cNvPr id="7" name="Text 3"/>
          <p:cNvSpPr/>
          <p:nvPr/>
        </p:nvSpPr>
        <p:spPr>
          <a:xfrm>
            <a:off x="6752511" y="2843808"/>
            <a:ext cx="7151370" cy="647224"/>
          </a:xfrm>
          <a:prstGeom prst="rect">
            <a:avLst/>
          </a:prstGeom>
          <a:noFill/>
          <a:ln/>
        </p:spPr>
        <p:txBody>
          <a:bodyPr wrap="square" lIns="0" tIns="0" rIns="0" bIns="0" rtlCol="0" anchor="t"/>
          <a:lstStyle/>
          <a:p>
            <a:pPr marL="0" indent="0" algn="l">
              <a:lnSpc>
                <a:spcPts val="1650"/>
              </a:lnSpc>
              <a:buNone/>
            </a:pPr>
            <a:r>
              <a:rPr lang="en-US" sz="1050" dirty="0">
                <a:solidFill>
                  <a:srgbClr val="454240"/>
                </a:solidFill>
                <a:latin typeface="DM Sans" pitchFamily="34" charset="0"/>
                <a:ea typeface="DM Sans" pitchFamily="34" charset="-122"/>
                <a:cs typeface="DM Sans" pitchFamily="34" charset="-120"/>
              </a:rPr>
              <a:t>Dive deep into Netflix's vast content library to identify hidden trends, seasonal viewership patterns, and cross-content correlations. This will enable strategic content acquisition and scheduling decisions, aiming for a </a:t>
            </a:r>
            <a:r>
              <a:rPr lang="en-US" sz="1050" b="1" dirty="0">
                <a:solidFill>
                  <a:srgbClr val="454240"/>
                </a:solidFill>
                <a:latin typeface="DM Sans" pitchFamily="34" charset="0"/>
                <a:ea typeface="DM Sans" pitchFamily="34" charset="-122"/>
                <a:cs typeface="DM Sans" pitchFamily="34" charset="-120"/>
              </a:rPr>
              <a:t>20% increase in identified high-impact trends</a:t>
            </a:r>
            <a:r>
              <a:rPr lang="en-US" sz="1050" dirty="0">
                <a:solidFill>
                  <a:srgbClr val="454240"/>
                </a:solidFill>
                <a:latin typeface="DM Sans" pitchFamily="34" charset="0"/>
                <a:ea typeface="DM Sans" pitchFamily="34" charset="-122"/>
                <a:cs typeface="DM Sans" pitchFamily="34" charset="-120"/>
              </a:rPr>
              <a:t> compared to traditional methods.</a:t>
            </a:r>
            <a:endParaRPr lang="en-US" sz="1050" dirty="0"/>
          </a:p>
        </p:txBody>
      </p:sp>
      <p:pic>
        <p:nvPicPr>
          <p:cNvPr id="8" name="Image 2" descr="preencoded.png"/>
          <p:cNvPicPr>
            <a:picLocks noChangeAspect="1"/>
          </p:cNvPicPr>
          <p:nvPr/>
        </p:nvPicPr>
        <p:blipFill>
          <a:blip r:embed="rId4"/>
          <a:stretch>
            <a:fillRect/>
          </a:stretch>
        </p:blipFill>
        <p:spPr>
          <a:xfrm>
            <a:off x="6415207" y="3760827"/>
            <a:ext cx="404693" cy="1143000"/>
          </a:xfrm>
          <a:prstGeom prst="rect">
            <a:avLst/>
          </a:prstGeom>
        </p:spPr>
      </p:pic>
      <p:sp>
        <p:nvSpPr>
          <p:cNvPr id="9" name="Text 4"/>
          <p:cNvSpPr/>
          <p:nvPr/>
        </p:nvSpPr>
        <p:spPr>
          <a:xfrm>
            <a:off x="6954798" y="3895725"/>
            <a:ext cx="2399824" cy="210860"/>
          </a:xfrm>
          <a:prstGeom prst="rect">
            <a:avLst/>
          </a:prstGeom>
          <a:noFill/>
          <a:ln/>
        </p:spPr>
        <p:txBody>
          <a:bodyPr wrap="none" lIns="0" tIns="0" rIns="0" bIns="0" rtlCol="0" anchor="t"/>
          <a:lstStyle/>
          <a:p>
            <a:pPr marL="0" indent="0" algn="l">
              <a:lnSpc>
                <a:spcPts val="1650"/>
              </a:lnSpc>
              <a:buNone/>
            </a:pPr>
            <a:r>
              <a:rPr lang="en-US" sz="1300" dirty="0">
                <a:solidFill>
                  <a:srgbClr val="454240"/>
                </a:solidFill>
                <a:latin typeface="Libre Baskerville" pitchFamily="34" charset="0"/>
                <a:ea typeface="Libre Baskerville" pitchFamily="34" charset="-122"/>
                <a:cs typeface="Libre Baskerville" pitchFamily="34" charset="-120"/>
              </a:rPr>
              <a:t>Dynamic Data Visualization</a:t>
            </a:r>
            <a:endParaRPr lang="en-US" sz="1300" dirty="0"/>
          </a:p>
        </p:txBody>
      </p:sp>
      <p:sp>
        <p:nvSpPr>
          <p:cNvPr id="10" name="Text 5"/>
          <p:cNvSpPr/>
          <p:nvPr/>
        </p:nvSpPr>
        <p:spPr>
          <a:xfrm>
            <a:off x="6954798" y="4187428"/>
            <a:ext cx="6949083" cy="647224"/>
          </a:xfrm>
          <a:prstGeom prst="rect">
            <a:avLst/>
          </a:prstGeom>
          <a:noFill/>
          <a:ln/>
        </p:spPr>
        <p:txBody>
          <a:bodyPr wrap="square" lIns="0" tIns="0" rIns="0" bIns="0" rtlCol="0" anchor="t"/>
          <a:lstStyle/>
          <a:p>
            <a:pPr marL="0" indent="0" algn="l">
              <a:lnSpc>
                <a:spcPts val="1650"/>
              </a:lnSpc>
              <a:buNone/>
            </a:pPr>
            <a:r>
              <a:rPr lang="en-US" sz="1050" dirty="0">
                <a:solidFill>
                  <a:srgbClr val="454240"/>
                </a:solidFill>
                <a:latin typeface="DM Sans" pitchFamily="34" charset="0"/>
                <a:ea typeface="DM Sans" pitchFamily="34" charset="-122"/>
                <a:cs typeface="DM Sans" pitchFamily="34" charset="-120"/>
              </a:rPr>
              <a:t>Transform complex raw data into intuitive, interactive charts and graphs. This ensures stakeholders can easily grasp key insights and explore intricate data relationships, leading to an estimated </a:t>
            </a:r>
            <a:r>
              <a:rPr lang="en-US" sz="1050" b="1" dirty="0">
                <a:solidFill>
                  <a:srgbClr val="454240"/>
                </a:solidFill>
                <a:latin typeface="DM Sans" pitchFamily="34" charset="0"/>
                <a:ea typeface="DM Sans" pitchFamily="34" charset="-122"/>
                <a:cs typeface="DM Sans" pitchFamily="34" charset="-120"/>
              </a:rPr>
              <a:t>90% user satisfaction rate</a:t>
            </a:r>
            <a:r>
              <a:rPr lang="en-US" sz="1050" dirty="0">
                <a:solidFill>
                  <a:srgbClr val="454240"/>
                </a:solidFill>
                <a:latin typeface="DM Sans" pitchFamily="34" charset="0"/>
                <a:ea typeface="DM Sans" pitchFamily="34" charset="-122"/>
                <a:cs typeface="DM Sans" pitchFamily="34" charset="-120"/>
              </a:rPr>
              <a:t> for clarity and interactivity.</a:t>
            </a:r>
            <a:endParaRPr lang="en-US" sz="1050" dirty="0"/>
          </a:p>
        </p:txBody>
      </p:sp>
      <p:pic>
        <p:nvPicPr>
          <p:cNvPr id="11" name="Image 3" descr="preencoded.png"/>
          <p:cNvPicPr>
            <a:picLocks noChangeAspect="1"/>
          </p:cNvPicPr>
          <p:nvPr/>
        </p:nvPicPr>
        <p:blipFill>
          <a:blip r:embed="rId4"/>
          <a:stretch>
            <a:fillRect/>
          </a:stretch>
        </p:blipFill>
        <p:spPr>
          <a:xfrm>
            <a:off x="6617613" y="5104448"/>
            <a:ext cx="404693" cy="1143000"/>
          </a:xfrm>
          <a:prstGeom prst="rect">
            <a:avLst/>
          </a:prstGeom>
        </p:spPr>
      </p:pic>
      <p:sp>
        <p:nvSpPr>
          <p:cNvPr id="12" name="Text 6"/>
          <p:cNvSpPr/>
          <p:nvPr/>
        </p:nvSpPr>
        <p:spPr>
          <a:xfrm>
            <a:off x="7157204" y="5239345"/>
            <a:ext cx="3139916" cy="210860"/>
          </a:xfrm>
          <a:prstGeom prst="rect">
            <a:avLst/>
          </a:prstGeom>
          <a:noFill/>
          <a:ln/>
        </p:spPr>
        <p:txBody>
          <a:bodyPr wrap="none" lIns="0" tIns="0" rIns="0" bIns="0" rtlCol="0" anchor="t"/>
          <a:lstStyle/>
          <a:p>
            <a:pPr marL="0" indent="0" algn="l">
              <a:lnSpc>
                <a:spcPts val="1650"/>
              </a:lnSpc>
              <a:buNone/>
            </a:pPr>
            <a:r>
              <a:rPr lang="en-US" sz="1300" dirty="0">
                <a:solidFill>
                  <a:srgbClr val="454240"/>
                </a:solidFill>
                <a:latin typeface="Libre Baskerville" pitchFamily="34" charset="0"/>
                <a:ea typeface="Libre Baskerville" pitchFamily="34" charset="-122"/>
                <a:cs typeface="Libre Baskerville" pitchFamily="34" charset="-120"/>
              </a:rPr>
              <a:t>Interactive Dashboard Development</a:t>
            </a:r>
            <a:endParaRPr lang="en-US" sz="1300" dirty="0"/>
          </a:p>
        </p:txBody>
      </p:sp>
      <p:sp>
        <p:nvSpPr>
          <p:cNvPr id="13" name="Text 7"/>
          <p:cNvSpPr/>
          <p:nvPr/>
        </p:nvSpPr>
        <p:spPr>
          <a:xfrm>
            <a:off x="7157204" y="5531048"/>
            <a:ext cx="6746677" cy="647224"/>
          </a:xfrm>
          <a:prstGeom prst="rect">
            <a:avLst/>
          </a:prstGeom>
          <a:noFill/>
          <a:ln/>
        </p:spPr>
        <p:txBody>
          <a:bodyPr wrap="square" lIns="0" tIns="0" rIns="0" bIns="0" rtlCol="0" anchor="t"/>
          <a:lstStyle/>
          <a:p>
            <a:pPr marL="0" indent="0" algn="l">
              <a:lnSpc>
                <a:spcPts val="1650"/>
              </a:lnSpc>
              <a:buNone/>
            </a:pPr>
            <a:r>
              <a:rPr lang="en-US" sz="1050" dirty="0">
                <a:solidFill>
                  <a:srgbClr val="454240"/>
                </a:solidFill>
                <a:latin typeface="DM Sans" pitchFamily="34" charset="0"/>
                <a:ea typeface="DM Sans" pitchFamily="34" charset="-122"/>
                <a:cs typeface="DM Sans" pitchFamily="34" charset="-120"/>
              </a:rPr>
              <a:t>Construct a robust and user-friendly Streamlit application, providing a central hub for real-time data exploration. Our goal is to achieve </a:t>
            </a:r>
            <a:r>
              <a:rPr lang="en-US" sz="1050" b="1" dirty="0">
                <a:solidFill>
                  <a:srgbClr val="454240"/>
                </a:solidFill>
                <a:latin typeface="DM Sans" pitchFamily="34" charset="0"/>
                <a:ea typeface="DM Sans" pitchFamily="34" charset="-122"/>
                <a:cs typeface="DM Sans" pitchFamily="34" charset="-120"/>
              </a:rPr>
              <a:t>sub-5-second load times</a:t>
            </a:r>
            <a:r>
              <a:rPr lang="en-US" sz="1050" dirty="0">
                <a:solidFill>
                  <a:srgbClr val="454240"/>
                </a:solidFill>
                <a:latin typeface="DM Sans" pitchFamily="34" charset="0"/>
                <a:ea typeface="DM Sans" pitchFamily="34" charset="-122"/>
                <a:cs typeface="DM Sans" pitchFamily="34" charset="-120"/>
              </a:rPr>
              <a:t> for key dashboards, significantly improving user efficiency and engagement.</a:t>
            </a:r>
            <a:endParaRPr lang="en-US" sz="1050" dirty="0"/>
          </a:p>
        </p:txBody>
      </p:sp>
      <p:pic>
        <p:nvPicPr>
          <p:cNvPr id="14" name="Image 4" descr="preencoded.png"/>
          <p:cNvPicPr>
            <a:picLocks noChangeAspect="1"/>
          </p:cNvPicPr>
          <p:nvPr/>
        </p:nvPicPr>
        <p:blipFill>
          <a:blip r:embed="rId4"/>
          <a:stretch>
            <a:fillRect/>
          </a:stretch>
        </p:blipFill>
        <p:spPr>
          <a:xfrm>
            <a:off x="6820019" y="6448068"/>
            <a:ext cx="404693" cy="1143000"/>
          </a:xfrm>
          <a:prstGeom prst="rect">
            <a:avLst/>
          </a:prstGeom>
        </p:spPr>
      </p:pic>
      <p:sp>
        <p:nvSpPr>
          <p:cNvPr id="15" name="Text 8"/>
          <p:cNvSpPr/>
          <p:nvPr/>
        </p:nvSpPr>
        <p:spPr>
          <a:xfrm>
            <a:off x="7359610" y="6582966"/>
            <a:ext cx="2562344" cy="210860"/>
          </a:xfrm>
          <a:prstGeom prst="rect">
            <a:avLst/>
          </a:prstGeom>
          <a:noFill/>
          <a:ln/>
        </p:spPr>
        <p:txBody>
          <a:bodyPr wrap="none" lIns="0" tIns="0" rIns="0" bIns="0" rtlCol="0" anchor="t"/>
          <a:lstStyle/>
          <a:p>
            <a:pPr marL="0" indent="0" algn="l">
              <a:lnSpc>
                <a:spcPts val="1650"/>
              </a:lnSpc>
              <a:buNone/>
            </a:pPr>
            <a:r>
              <a:rPr lang="en-US" sz="1300" dirty="0">
                <a:solidFill>
                  <a:srgbClr val="454240"/>
                </a:solidFill>
                <a:latin typeface="Libre Baskerville" pitchFamily="34" charset="0"/>
                <a:ea typeface="Libre Baskerville" pitchFamily="34" charset="-122"/>
                <a:cs typeface="Libre Baskerville" pitchFamily="34" charset="-120"/>
              </a:rPr>
              <a:t>Empowered User Exploration</a:t>
            </a:r>
            <a:endParaRPr lang="en-US" sz="1300" dirty="0"/>
          </a:p>
        </p:txBody>
      </p:sp>
      <p:sp>
        <p:nvSpPr>
          <p:cNvPr id="16" name="Text 9"/>
          <p:cNvSpPr/>
          <p:nvPr/>
        </p:nvSpPr>
        <p:spPr>
          <a:xfrm>
            <a:off x="7359610" y="6874669"/>
            <a:ext cx="6544270" cy="647224"/>
          </a:xfrm>
          <a:prstGeom prst="rect">
            <a:avLst/>
          </a:prstGeom>
          <a:noFill/>
          <a:ln/>
        </p:spPr>
        <p:txBody>
          <a:bodyPr wrap="square" lIns="0" tIns="0" rIns="0" bIns="0" rtlCol="0" anchor="t"/>
          <a:lstStyle/>
          <a:p>
            <a:pPr marL="0" indent="0" algn="l">
              <a:lnSpc>
                <a:spcPts val="1650"/>
              </a:lnSpc>
              <a:buNone/>
            </a:pPr>
            <a:r>
              <a:rPr lang="en-US" sz="1050" dirty="0">
                <a:solidFill>
                  <a:srgbClr val="454240"/>
                </a:solidFill>
                <a:latin typeface="DM Sans" pitchFamily="34" charset="0"/>
                <a:ea typeface="DM Sans" pitchFamily="34" charset="-122"/>
                <a:cs typeface="DM Sans" pitchFamily="34" charset="-120"/>
              </a:rPr>
              <a:t>Facilitate self-service analytics, enabling stakeholders to independently derive actionable insights from the data. This empowers users to answer their own questions, potentially reducing ad-hoc data requests by </a:t>
            </a:r>
            <a:r>
              <a:rPr lang="en-US" sz="1050" b="1" dirty="0">
                <a:solidFill>
                  <a:srgbClr val="454240"/>
                </a:solidFill>
                <a:latin typeface="DM Sans" pitchFamily="34" charset="0"/>
                <a:ea typeface="DM Sans" pitchFamily="34" charset="-122"/>
                <a:cs typeface="DM Sans" pitchFamily="34" charset="-120"/>
              </a:rPr>
              <a:t>up to 30%</a:t>
            </a:r>
            <a:r>
              <a:rPr lang="en-US" sz="1050" dirty="0">
                <a:solidFill>
                  <a:srgbClr val="454240"/>
                </a:solidFill>
                <a:latin typeface="DM Sans" pitchFamily="34" charset="0"/>
                <a:ea typeface="DM Sans" pitchFamily="34" charset="-122"/>
                <a:cs typeface="DM Sans" pitchFamily="34" charset="-120"/>
              </a:rPr>
              <a:t> within the first quarter post-launch.</a:t>
            </a:r>
            <a:endParaRPr lang="en-US" sz="1050" dirty="0"/>
          </a:p>
        </p:txBody>
      </p:sp>
      <p:sp>
        <p:nvSpPr>
          <p:cNvPr id="18" name="TextBox 17">
            <a:extLst>
              <a:ext uri="{FF2B5EF4-FFF2-40B4-BE49-F238E27FC236}">
                <a16:creationId xmlns:a16="http://schemas.microsoft.com/office/drawing/2014/main" id="{88A4534C-4FDB-5A18-11B6-237875E73903}"/>
              </a:ext>
            </a:extLst>
          </p:cNvPr>
          <p:cNvSpPr txBox="1"/>
          <p:nvPr/>
        </p:nvSpPr>
        <p:spPr>
          <a:xfrm>
            <a:off x="3657600" y="3930134"/>
            <a:ext cx="7315200" cy="369332"/>
          </a:xfrm>
          <a:prstGeom prst="rect">
            <a:avLst/>
          </a:prstGeom>
          <a:noFill/>
        </p:spPr>
        <p:txBody>
          <a:bodyPr wrap="square">
            <a:spAutoFit/>
          </a:bodyPr>
          <a:lstStyle/>
          <a:p>
            <a:r>
              <a:rPr lang="en-IN" dirty="0" err="1"/>
              <a:t>Netflix_EDA_with_Code</a:t>
            </a:r>
            <a:endParaRPr lang="en-IN" dirty="0"/>
          </a:p>
        </p:txBody>
      </p:sp>
      <p:pic>
        <p:nvPicPr>
          <p:cNvPr id="20" name="Picture 19">
            <a:extLst>
              <a:ext uri="{FF2B5EF4-FFF2-40B4-BE49-F238E27FC236}">
                <a16:creationId xmlns:a16="http://schemas.microsoft.com/office/drawing/2014/main" id="{75BE4298-2414-9D0E-504E-09413AD0C41D}"/>
              </a:ext>
            </a:extLst>
          </p:cNvPr>
          <p:cNvPicPr>
            <a:picLocks noChangeAspect="1"/>
          </p:cNvPicPr>
          <p:nvPr/>
        </p:nvPicPr>
        <p:blipFill>
          <a:blip r:embed="rId5"/>
          <a:stretch>
            <a:fillRect/>
          </a:stretch>
        </p:blipFill>
        <p:spPr>
          <a:xfrm>
            <a:off x="12114894" y="7656790"/>
            <a:ext cx="2429214" cy="543001"/>
          </a:xfrm>
          <a:prstGeom prst="rect">
            <a:avLst/>
          </a:prstGeom>
        </p:spPr>
      </p:pic>
      <p:pic>
        <p:nvPicPr>
          <p:cNvPr id="22" name="Picture 21">
            <a:extLst>
              <a:ext uri="{FF2B5EF4-FFF2-40B4-BE49-F238E27FC236}">
                <a16:creationId xmlns:a16="http://schemas.microsoft.com/office/drawing/2014/main" id="{C3995841-15BA-1532-7B48-66EAFADCF8BB}"/>
              </a:ext>
            </a:extLst>
          </p:cNvPr>
          <p:cNvPicPr>
            <a:picLocks noChangeAspect="1"/>
          </p:cNvPicPr>
          <p:nvPr/>
        </p:nvPicPr>
        <p:blipFill>
          <a:blip r:embed="rId6"/>
          <a:stretch>
            <a:fillRect/>
          </a:stretch>
        </p:blipFill>
        <p:spPr>
          <a:xfrm>
            <a:off x="6132534" y="2388835"/>
            <a:ext cx="552527" cy="1171739"/>
          </a:xfrm>
          <a:prstGeom prst="rect">
            <a:avLst/>
          </a:prstGeom>
        </p:spPr>
      </p:pic>
      <p:pic>
        <p:nvPicPr>
          <p:cNvPr id="23" name="Picture 22">
            <a:extLst>
              <a:ext uri="{FF2B5EF4-FFF2-40B4-BE49-F238E27FC236}">
                <a16:creationId xmlns:a16="http://schemas.microsoft.com/office/drawing/2014/main" id="{9A98FB53-974F-0DF2-6DD1-4C3A64C5F7FC}"/>
              </a:ext>
            </a:extLst>
          </p:cNvPr>
          <p:cNvPicPr>
            <a:picLocks noChangeAspect="1"/>
          </p:cNvPicPr>
          <p:nvPr/>
        </p:nvPicPr>
        <p:blipFill>
          <a:blip r:embed="rId7"/>
          <a:stretch>
            <a:fillRect/>
          </a:stretch>
        </p:blipFill>
        <p:spPr>
          <a:xfrm>
            <a:off x="6332565" y="3733294"/>
            <a:ext cx="554784" cy="1170533"/>
          </a:xfrm>
          <a:prstGeom prst="rect">
            <a:avLst/>
          </a:prstGeom>
        </p:spPr>
      </p:pic>
      <p:pic>
        <p:nvPicPr>
          <p:cNvPr id="24" name="Picture 23">
            <a:extLst>
              <a:ext uri="{FF2B5EF4-FFF2-40B4-BE49-F238E27FC236}">
                <a16:creationId xmlns:a16="http://schemas.microsoft.com/office/drawing/2014/main" id="{AA9D2301-ACF2-6E99-3AD5-8B16FE94F9CA}"/>
              </a:ext>
            </a:extLst>
          </p:cNvPr>
          <p:cNvPicPr>
            <a:picLocks noChangeAspect="1"/>
          </p:cNvPicPr>
          <p:nvPr/>
        </p:nvPicPr>
        <p:blipFill>
          <a:blip r:embed="rId7"/>
          <a:stretch>
            <a:fillRect/>
          </a:stretch>
        </p:blipFill>
        <p:spPr>
          <a:xfrm>
            <a:off x="6475119" y="5097881"/>
            <a:ext cx="554784" cy="1170533"/>
          </a:xfrm>
          <a:prstGeom prst="rect">
            <a:avLst/>
          </a:prstGeom>
        </p:spPr>
      </p:pic>
      <p:pic>
        <p:nvPicPr>
          <p:cNvPr id="25" name="Picture 24">
            <a:extLst>
              <a:ext uri="{FF2B5EF4-FFF2-40B4-BE49-F238E27FC236}">
                <a16:creationId xmlns:a16="http://schemas.microsoft.com/office/drawing/2014/main" id="{A2C0B7AC-11F3-8B32-A6C2-08197074F361}"/>
              </a:ext>
            </a:extLst>
          </p:cNvPr>
          <p:cNvPicPr>
            <a:picLocks noChangeAspect="1"/>
          </p:cNvPicPr>
          <p:nvPr/>
        </p:nvPicPr>
        <p:blipFill>
          <a:blip r:embed="rId7"/>
          <a:stretch>
            <a:fillRect/>
          </a:stretch>
        </p:blipFill>
        <p:spPr>
          <a:xfrm>
            <a:off x="6760416" y="6448068"/>
            <a:ext cx="554784" cy="11705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0781" y="422791"/>
            <a:ext cx="3289459" cy="308015"/>
          </a:xfrm>
          <a:prstGeom prst="rect">
            <a:avLst/>
          </a:prstGeom>
          <a:noFill/>
          <a:ln/>
        </p:spPr>
        <p:txBody>
          <a:bodyPr wrap="none" lIns="0" tIns="0" rIns="0" bIns="0" rtlCol="0" anchor="t"/>
          <a:lstStyle/>
          <a:p>
            <a:pPr marL="0" indent="0" algn="l">
              <a:lnSpc>
                <a:spcPts val="2400"/>
              </a:lnSpc>
              <a:buNone/>
            </a:pPr>
            <a:r>
              <a:rPr lang="en-US" sz="1900" dirty="0">
                <a:solidFill>
                  <a:srgbClr val="5C4E3D"/>
                </a:solidFill>
                <a:latin typeface="Libre Baskerville" pitchFamily="34" charset="0"/>
                <a:ea typeface="Libre Baskerville" pitchFamily="34" charset="-122"/>
                <a:cs typeface="Libre Baskerville" pitchFamily="34" charset="-120"/>
              </a:rPr>
              <a:t>Methodology &amp; Workflow</a:t>
            </a:r>
            <a:endParaRPr lang="en-US" sz="1900" dirty="0"/>
          </a:p>
        </p:txBody>
      </p:sp>
      <p:sp>
        <p:nvSpPr>
          <p:cNvPr id="3" name="Text 1"/>
          <p:cNvSpPr/>
          <p:nvPr/>
        </p:nvSpPr>
        <p:spPr>
          <a:xfrm>
            <a:off x="530781" y="927973"/>
            <a:ext cx="13568839" cy="315278"/>
          </a:xfrm>
          <a:prstGeom prst="rect">
            <a:avLst/>
          </a:prstGeom>
          <a:noFill/>
          <a:ln/>
        </p:spPr>
        <p:txBody>
          <a:bodyPr wrap="square" lIns="0" tIns="0" rIns="0" bIns="0" rtlCol="0" anchor="t"/>
          <a:lstStyle/>
          <a:p>
            <a:pPr marL="0" indent="0" algn="l">
              <a:lnSpc>
                <a:spcPts val="1200"/>
              </a:lnSpc>
              <a:buNone/>
            </a:pPr>
            <a:r>
              <a:rPr lang="en-US" sz="750" dirty="0">
                <a:solidFill>
                  <a:srgbClr val="454240"/>
                </a:solidFill>
                <a:latin typeface="DM Sans" pitchFamily="34" charset="0"/>
                <a:ea typeface="DM Sans" pitchFamily="34" charset="-122"/>
                <a:cs typeface="DM Sans" pitchFamily="34" charset="-120"/>
              </a:rPr>
              <a:t>Our project follows a rigorous, six-step analytical workflow designed to meticulously transform raw Netflix viewing data into profound, actionable insights. This systematic approach ensures data integrity, robust analysis, and effective communication, culminating in a powerful tool for strategic decision-making.</a:t>
            </a:r>
            <a:endParaRPr lang="en-US" sz="750" dirty="0"/>
          </a:p>
        </p:txBody>
      </p:sp>
      <p:sp>
        <p:nvSpPr>
          <p:cNvPr id="4" name="Shape 2"/>
          <p:cNvSpPr/>
          <p:nvPr/>
        </p:nvSpPr>
        <p:spPr>
          <a:xfrm>
            <a:off x="678656" y="1600557"/>
            <a:ext cx="6587133" cy="98584"/>
          </a:xfrm>
          <a:prstGeom prst="roundRect">
            <a:avLst>
              <a:gd name="adj" fmla="val 42003"/>
            </a:avLst>
          </a:prstGeom>
          <a:solidFill>
            <a:srgbClr val="F7EDD4"/>
          </a:solidFill>
          <a:ln w="7620">
            <a:solidFill>
              <a:srgbClr val="DDD3BA"/>
            </a:solidFill>
            <a:prstDash val="solid"/>
          </a:ln>
        </p:spPr>
      </p:sp>
      <p:sp>
        <p:nvSpPr>
          <p:cNvPr id="5" name="Shape 3"/>
          <p:cNvSpPr/>
          <p:nvPr/>
        </p:nvSpPr>
        <p:spPr>
          <a:xfrm>
            <a:off x="530781" y="1501973"/>
            <a:ext cx="295751" cy="295751"/>
          </a:xfrm>
          <a:prstGeom prst="roundRect">
            <a:avLst>
              <a:gd name="adj" fmla="val 154590"/>
            </a:avLst>
          </a:prstGeom>
          <a:solidFill>
            <a:srgbClr val="F7EDD4"/>
          </a:solidFill>
          <a:ln w="7620">
            <a:solidFill>
              <a:srgbClr val="DDD3BA"/>
            </a:solidFill>
            <a:prstDash val="solid"/>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718" y="1575911"/>
            <a:ext cx="147876" cy="147876"/>
          </a:xfrm>
          <a:prstGeom prst="rect">
            <a:avLst/>
          </a:prstGeom>
        </p:spPr>
      </p:pic>
      <p:sp>
        <p:nvSpPr>
          <p:cNvPr id="7" name="Text 4"/>
          <p:cNvSpPr/>
          <p:nvPr/>
        </p:nvSpPr>
        <p:spPr>
          <a:xfrm>
            <a:off x="629364" y="1896308"/>
            <a:ext cx="1232297" cy="153948"/>
          </a:xfrm>
          <a:prstGeom prst="rect">
            <a:avLst/>
          </a:prstGeom>
          <a:noFill/>
          <a:ln/>
        </p:spPr>
        <p:txBody>
          <a:bodyPr wrap="none" lIns="0" tIns="0" rIns="0" bIns="0" rtlCol="0" anchor="t"/>
          <a:lstStyle/>
          <a:p>
            <a:pPr marL="0" indent="0" algn="l">
              <a:lnSpc>
                <a:spcPts val="1200"/>
              </a:lnSpc>
              <a:buNone/>
            </a:pPr>
            <a:r>
              <a:rPr lang="en-US" sz="950" dirty="0">
                <a:solidFill>
                  <a:srgbClr val="454240"/>
                </a:solidFill>
                <a:latin typeface="Libre Baskerville" pitchFamily="34" charset="0"/>
                <a:ea typeface="Libre Baskerville" pitchFamily="34" charset="-122"/>
                <a:cs typeface="Libre Baskerville" pitchFamily="34" charset="-120"/>
              </a:rPr>
              <a:t>1. Data Acquisition</a:t>
            </a:r>
            <a:endParaRPr lang="en-US" sz="950" dirty="0"/>
          </a:p>
        </p:txBody>
      </p:sp>
      <p:sp>
        <p:nvSpPr>
          <p:cNvPr id="8" name="Text 5"/>
          <p:cNvSpPr/>
          <p:nvPr/>
        </p:nvSpPr>
        <p:spPr>
          <a:xfrm>
            <a:off x="629364" y="2109311"/>
            <a:ext cx="6537960" cy="315278"/>
          </a:xfrm>
          <a:prstGeom prst="rect">
            <a:avLst/>
          </a:prstGeom>
          <a:noFill/>
          <a:ln/>
        </p:spPr>
        <p:txBody>
          <a:bodyPr wrap="square" lIns="0" tIns="0" rIns="0" bIns="0" rtlCol="0" anchor="t"/>
          <a:lstStyle/>
          <a:p>
            <a:pPr marL="0" indent="0" algn="l">
              <a:lnSpc>
                <a:spcPts val="1200"/>
              </a:lnSpc>
              <a:buNone/>
            </a:pPr>
            <a:r>
              <a:rPr lang="en-US" sz="750" dirty="0">
                <a:solidFill>
                  <a:srgbClr val="454240"/>
                </a:solidFill>
                <a:latin typeface="DM Sans" pitchFamily="34" charset="0"/>
                <a:ea typeface="DM Sans" pitchFamily="34" charset="-122"/>
                <a:cs typeface="DM Sans" pitchFamily="34" charset="-120"/>
              </a:rPr>
              <a:t>Securely obtain the primary dataset: the </a:t>
            </a:r>
            <a:r>
              <a:rPr lang="en-US" sz="750" b="1" dirty="0">
                <a:solidFill>
                  <a:srgbClr val="454240"/>
                </a:solidFill>
                <a:latin typeface="DM Sans" pitchFamily="34" charset="0"/>
                <a:ea typeface="DM Sans" pitchFamily="34" charset="-122"/>
                <a:cs typeface="DM Sans" pitchFamily="34" charset="-120"/>
              </a:rPr>
              <a:t>Netflix Movies &amp; TV Shows dataset from Kaggle</a:t>
            </a:r>
            <a:r>
              <a:rPr lang="en-US" sz="750" dirty="0">
                <a:solidFill>
                  <a:srgbClr val="454240"/>
                </a:solidFill>
                <a:latin typeface="DM Sans" pitchFamily="34" charset="0"/>
                <a:ea typeface="DM Sans" pitchFamily="34" charset="-122"/>
                <a:cs typeface="DM Sans" pitchFamily="34" charset="-120"/>
              </a:rPr>
              <a:t>. This initial phase focuses on ensuring data relevance and accessibility for subsequent analysis.</a:t>
            </a:r>
            <a:endParaRPr lang="en-US" sz="750" dirty="0"/>
          </a:p>
        </p:txBody>
      </p:sp>
      <p:sp>
        <p:nvSpPr>
          <p:cNvPr id="9" name="Text 6"/>
          <p:cNvSpPr/>
          <p:nvPr/>
        </p:nvSpPr>
        <p:spPr>
          <a:xfrm>
            <a:off x="629364" y="2483644"/>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Estimated Time:</a:t>
            </a:r>
            <a:r>
              <a:rPr lang="en-US" sz="750" dirty="0">
                <a:solidFill>
                  <a:srgbClr val="454240"/>
                </a:solidFill>
                <a:latin typeface="DM Sans" pitchFamily="34" charset="0"/>
                <a:ea typeface="DM Sans" pitchFamily="34" charset="-122"/>
                <a:cs typeface="DM Sans" pitchFamily="34" charset="-120"/>
              </a:rPr>
              <a:t> 2-4 hours </a:t>
            </a:r>
            <a:endParaRPr lang="en-US" sz="750" dirty="0"/>
          </a:p>
        </p:txBody>
      </p:sp>
      <p:sp>
        <p:nvSpPr>
          <p:cNvPr id="10" name="Text 7"/>
          <p:cNvSpPr/>
          <p:nvPr/>
        </p:nvSpPr>
        <p:spPr>
          <a:xfrm>
            <a:off x="629364" y="2833330"/>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Complexity:</a:t>
            </a:r>
            <a:r>
              <a:rPr lang="en-US" sz="750" dirty="0">
                <a:solidFill>
                  <a:srgbClr val="454240"/>
                </a:solidFill>
                <a:latin typeface="DM Sans" pitchFamily="34" charset="0"/>
                <a:ea typeface="DM Sans" pitchFamily="34" charset="-122"/>
                <a:cs typeface="DM Sans" pitchFamily="34" charset="-120"/>
              </a:rPr>
              <a:t> Low </a:t>
            </a:r>
            <a:endParaRPr lang="en-US" sz="750" dirty="0"/>
          </a:p>
        </p:txBody>
      </p:sp>
      <p:sp>
        <p:nvSpPr>
          <p:cNvPr id="11" name="Text 8"/>
          <p:cNvSpPr/>
          <p:nvPr/>
        </p:nvSpPr>
        <p:spPr>
          <a:xfrm>
            <a:off x="629364" y="3183017"/>
            <a:ext cx="6537960" cy="157639"/>
          </a:xfrm>
          <a:prstGeom prst="rect">
            <a:avLst/>
          </a:prstGeom>
          <a:noFill/>
          <a:ln/>
        </p:spPr>
        <p:txBody>
          <a:bodyPr wrap="non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Key Deliverable:</a:t>
            </a:r>
            <a:r>
              <a:rPr lang="en-US" sz="750" dirty="0">
                <a:solidFill>
                  <a:srgbClr val="454240"/>
                </a:solidFill>
                <a:latin typeface="DM Sans" pitchFamily="34" charset="0"/>
                <a:ea typeface="DM Sans" pitchFamily="34" charset="-122"/>
                <a:cs typeface="DM Sans" pitchFamily="34" charset="-120"/>
              </a:rPr>
              <a:t> Raw `netflix_titles.csv` dataset</a:t>
            </a:r>
            <a:endParaRPr lang="en-US" sz="750" dirty="0"/>
          </a:p>
        </p:txBody>
      </p:sp>
      <p:sp>
        <p:nvSpPr>
          <p:cNvPr id="12" name="Shape 9"/>
          <p:cNvSpPr/>
          <p:nvPr/>
        </p:nvSpPr>
        <p:spPr>
          <a:xfrm>
            <a:off x="7512367" y="1452682"/>
            <a:ext cx="6587133" cy="98584"/>
          </a:xfrm>
          <a:prstGeom prst="roundRect">
            <a:avLst>
              <a:gd name="adj" fmla="val 42003"/>
            </a:avLst>
          </a:prstGeom>
          <a:solidFill>
            <a:srgbClr val="F7EDD4"/>
          </a:solidFill>
          <a:ln w="7620">
            <a:solidFill>
              <a:srgbClr val="DDD3BA"/>
            </a:solidFill>
            <a:prstDash val="solid"/>
          </a:ln>
        </p:spPr>
      </p:sp>
      <p:sp>
        <p:nvSpPr>
          <p:cNvPr id="13" name="Shape 10"/>
          <p:cNvSpPr/>
          <p:nvPr/>
        </p:nvSpPr>
        <p:spPr>
          <a:xfrm>
            <a:off x="7364492" y="1354098"/>
            <a:ext cx="295751" cy="295751"/>
          </a:xfrm>
          <a:prstGeom prst="roundRect">
            <a:avLst>
              <a:gd name="adj" fmla="val 154590"/>
            </a:avLst>
          </a:prstGeom>
          <a:solidFill>
            <a:srgbClr val="F7EDD4"/>
          </a:solidFill>
          <a:ln w="7620">
            <a:solidFill>
              <a:srgbClr val="DDD3BA"/>
            </a:solidFill>
            <a:prstDash val="solid"/>
          </a:ln>
        </p:spPr>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8430" y="1428036"/>
            <a:ext cx="147876" cy="147876"/>
          </a:xfrm>
          <a:prstGeom prst="rect">
            <a:avLst/>
          </a:prstGeom>
        </p:spPr>
      </p:pic>
      <p:sp>
        <p:nvSpPr>
          <p:cNvPr id="15" name="Text 11"/>
          <p:cNvSpPr/>
          <p:nvPr/>
        </p:nvSpPr>
        <p:spPr>
          <a:xfrm>
            <a:off x="7463076" y="1748433"/>
            <a:ext cx="1351598" cy="153948"/>
          </a:xfrm>
          <a:prstGeom prst="rect">
            <a:avLst/>
          </a:prstGeom>
          <a:noFill/>
          <a:ln/>
        </p:spPr>
        <p:txBody>
          <a:bodyPr wrap="none" lIns="0" tIns="0" rIns="0" bIns="0" rtlCol="0" anchor="t"/>
          <a:lstStyle/>
          <a:p>
            <a:pPr marL="0" indent="0" algn="l">
              <a:lnSpc>
                <a:spcPts val="1200"/>
              </a:lnSpc>
              <a:buNone/>
            </a:pPr>
            <a:r>
              <a:rPr lang="en-US" sz="950" dirty="0">
                <a:solidFill>
                  <a:srgbClr val="454240"/>
                </a:solidFill>
                <a:latin typeface="Libre Baskerville" pitchFamily="34" charset="0"/>
                <a:ea typeface="Libre Baskerville" pitchFamily="34" charset="-122"/>
                <a:cs typeface="Libre Baskerville" pitchFamily="34" charset="-120"/>
              </a:rPr>
              <a:t>2. Data Preprocessing</a:t>
            </a:r>
            <a:endParaRPr lang="en-US" sz="950" dirty="0"/>
          </a:p>
        </p:txBody>
      </p:sp>
      <p:sp>
        <p:nvSpPr>
          <p:cNvPr id="16" name="Text 12"/>
          <p:cNvSpPr/>
          <p:nvPr/>
        </p:nvSpPr>
        <p:spPr>
          <a:xfrm>
            <a:off x="7463076" y="1961436"/>
            <a:ext cx="6537960" cy="315278"/>
          </a:xfrm>
          <a:prstGeom prst="rect">
            <a:avLst/>
          </a:prstGeom>
          <a:noFill/>
          <a:ln/>
        </p:spPr>
        <p:txBody>
          <a:bodyPr wrap="square" lIns="0" tIns="0" rIns="0" bIns="0" rtlCol="0" anchor="t"/>
          <a:lstStyle/>
          <a:p>
            <a:pPr marL="0" indent="0" algn="l">
              <a:lnSpc>
                <a:spcPts val="1200"/>
              </a:lnSpc>
              <a:buNone/>
            </a:pPr>
            <a:r>
              <a:rPr lang="en-US" sz="750" dirty="0">
                <a:solidFill>
                  <a:srgbClr val="454240"/>
                </a:solidFill>
                <a:latin typeface="DM Sans" pitchFamily="34" charset="0"/>
                <a:ea typeface="DM Sans" pitchFamily="34" charset="-122"/>
                <a:cs typeface="DM Sans" pitchFamily="34" charset="-120"/>
              </a:rPr>
              <a:t>Apply comprehensive data cleaning and transformation techniques using </a:t>
            </a:r>
            <a:r>
              <a:rPr lang="en-US" sz="750" b="1" dirty="0">
                <a:solidFill>
                  <a:srgbClr val="454240"/>
                </a:solidFill>
                <a:latin typeface="DM Sans" pitchFamily="34" charset="0"/>
                <a:ea typeface="DM Sans" pitchFamily="34" charset="-122"/>
                <a:cs typeface="DM Sans" pitchFamily="34" charset="-120"/>
              </a:rPr>
              <a:t>Pandas</a:t>
            </a:r>
            <a:r>
              <a:rPr lang="en-US" sz="750" dirty="0">
                <a:solidFill>
                  <a:srgbClr val="454240"/>
                </a:solidFill>
                <a:latin typeface="DM Sans" pitchFamily="34" charset="0"/>
                <a:ea typeface="DM Sans" pitchFamily="34" charset="-122"/>
                <a:cs typeface="DM Sans" pitchFamily="34" charset="-120"/>
              </a:rPr>
              <a:t> and </a:t>
            </a:r>
            <a:r>
              <a:rPr lang="en-US" sz="750" b="1" dirty="0">
                <a:solidFill>
                  <a:srgbClr val="454240"/>
                </a:solidFill>
                <a:latin typeface="DM Sans" pitchFamily="34" charset="0"/>
                <a:ea typeface="DM Sans" pitchFamily="34" charset="-122"/>
                <a:cs typeface="DM Sans" pitchFamily="34" charset="-120"/>
              </a:rPr>
              <a:t>NumPy</a:t>
            </a:r>
            <a:r>
              <a:rPr lang="en-US" sz="750" dirty="0">
                <a:solidFill>
                  <a:srgbClr val="454240"/>
                </a:solidFill>
                <a:latin typeface="DM Sans" pitchFamily="34" charset="0"/>
                <a:ea typeface="DM Sans" pitchFamily="34" charset="-122"/>
                <a:cs typeface="DM Sans" pitchFamily="34" charset="-120"/>
              </a:rPr>
              <a:t>. This includes missing value imputation, data type standardization, and the creation of new features (e.g., `release_year`, `month_added`) to enhance analytical depth.</a:t>
            </a:r>
            <a:endParaRPr lang="en-US" sz="750" dirty="0"/>
          </a:p>
        </p:txBody>
      </p:sp>
      <p:sp>
        <p:nvSpPr>
          <p:cNvPr id="17" name="Text 13"/>
          <p:cNvSpPr/>
          <p:nvPr/>
        </p:nvSpPr>
        <p:spPr>
          <a:xfrm>
            <a:off x="7463076" y="2335768"/>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Estimated Time:</a:t>
            </a:r>
            <a:r>
              <a:rPr lang="en-US" sz="750" dirty="0">
                <a:solidFill>
                  <a:srgbClr val="454240"/>
                </a:solidFill>
                <a:latin typeface="DM Sans" pitchFamily="34" charset="0"/>
                <a:ea typeface="DM Sans" pitchFamily="34" charset="-122"/>
                <a:cs typeface="DM Sans" pitchFamily="34" charset="-120"/>
              </a:rPr>
              <a:t> 8-12 hours </a:t>
            </a:r>
            <a:endParaRPr lang="en-US" sz="750" dirty="0"/>
          </a:p>
        </p:txBody>
      </p:sp>
      <p:sp>
        <p:nvSpPr>
          <p:cNvPr id="18" name="Text 14"/>
          <p:cNvSpPr/>
          <p:nvPr/>
        </p:nvSpPr>
        <p:spPr>
          <a:xfrm>
            <a:off x="7463076" y="2685455"/>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Complexity:</a:t>
            </a:r>
            <a:r>
              <a:rPr lang="en-US" sz="750" dirty="0">
                <a:solidFill>
                  <a:srgbClr val="454240"/>
                </a:solidFill>
                <a:latin typeface="DM Sans" pitchFamily="34" charset="0"/>
                <a:ea typeface="DM Sans" pitchFamily="34" charset="-122"/>
                <a:cs typeface="DM Sans" pitchFamily="34" charset="-120"/>
              </a:rPr>
              <a:t> Medium </a:t>
            </a:r>
            <a:endParaRPr lang="en-US" sz="750" dirty="0"/>
          </a:p>
        </p:txBody>
      </p:sp>
      <p:sp>
        <p:nvSpPr>
          <p:cNvPr id="19" name="Text 15"/>
          <p:cNvSpPr/>
          <p:nvPr/>
        </p:nvSpPr>
        <p:spPr>
          <a:xfrm>
            <a:off x="7463076" y="3035141"/>
            <a:ext cx="6537960" cy="157639"/>
          </a:xfrm>
          <a:prstGeom prst="rect">
            <a:avLst/>
          </a:prstGeom>
          <a:noFill/>
          <a:ln/>
        </p:spPr>
        <p:txBody>
          <a:bodyPr wrap="non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Key Deliverable:</a:t>
            </a:r>
            <a:r>
              <a:rPr lang="en-US" sz="750" dirty="0">
                <a:solidFill>
                  <a:srgbClr val="454240"/>
                </a:solidFill>
                <a:latin typeface="DM Sans" pitchFamily="34" charset="0"/>
                <a:ea typeface="DM Sans" pitchFamily="34" charset="-122"/>
                <a:cs typeface="DM Sans" pitchFamily="34" charset="-120"/>
              </a:rPr>
              <a:t> Cleaned and preprocessed dataset</a:t>
            </a:r>
            <a:endParaRPr lang="en-US" sz="750" dirty="0"/>
          </a:p>
        </p:txBody>
      </p:sp>
      <p:sp>
        <p:nvSpPr>
          <p:cNvPr id="20" name="Shape 16"/>
          <p:cNvSpPr/>
          <p:nvPr/>
        </p:nvSpPr>
        <p:spPr>
          <a:xfrm>
            <a:off x="678656" y="3784283"/>
            <a:ext cx="6587133" cy="98584"/>
          </a:xfrm>
          <a:prstGeom prst="roundRect">
            <a:avLst>
              <a:gd name="adj" fmla="val 42003"/>
            </a:avLst>
          </a:prstGeom>
          <a:solidFill>
            <a:srgbClr val="F7EDD4"/>
          </a:solidFill>
          <a:ln w="7620">
            <a:solidFill>
              <a:srgbClr val="DDD3BA"/>
            </a:solidFill>
            <a:prstDash val="solid"/>
          </a:ln>
        </p:spPr>
      </p:sp>
      <p:sp>
        <p:nvSpPr>
          <p:cNvPr id="21" name="Shape 17"/>
          <p:cNvSpPr/>
          <p:nvPr/>
        </p:nvSpPr>
        <p:spPr>
          <a:xfrm>
            <a:off x="530781" y="3685699"/>
            <a:ext cx="295751" cy="295751"/>
          </a:xfrm>
          <a:prstGeom prst="roundRect">
            <a:avLst>
              <a:gd name="adj" fmla="val 154590"/>
            </a:avLst>
          </a:prstGeom>
          <a:solidFill>
            <a:srgbClr val="F7EDD4"/>
          </a:solidFill>
          <a:ln w="7620">
            <a:solidFill>
              <a:srgbClr val="DDD3BA"/>
            </a:solidFill>
            <a:prstDash val="solid"/>
          </a:ln>
        </p:spPr>
      </p:sp>
      <p:pic>
        <p:nvPicPr>
          <p:cNvPr id="2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718" y="3759637"/>
            <a:ext cx="147876" cy="147876"/>
          </a:xfrm>
          <a:prstGeom prst="rect">
            <a:avLst/>
          </a:prstGeom>
        </p:spPr>
      </p:pic>
      <p:sp>
        <p:nvSpPr>
          <p:cNvPr id="23" name="Text 18"/>
          <p:cNvSpPr/>
          <p:nvPr/>
        </p:nvSpPr>
        <p:spPr>
          <a:xfrm>
            <a:off x="629364" y="4080034"/>
            <a:ext cx="2180034" cy="153948"/>
          </a:xfrm>
          <a:prstGeom prst="rect">
            <a:avLst/>
          </a:prstGeom>
          <a:noFill/>
          <a:ln/>
        </p:spPr>
        <p:txBody>
          <a:bodyPr wrap="none" lIns="0" tIns="0" rIns="0" bIns="0" rtlCol="0" anchor="t"/>
          <a:lstStyle/>
          <a:p>
            <a:pPr marL="0" indent="0" algn="l">
              <a:lnSpc>
                <a:spcPts val="1200"/>
              </a:lnSpc>
              <a:buNone/>
            </a:pPr>
            <a:r>
              <a:rPr lang="en-US" sz="950" dirty="0">
                <a:solidFill>
                  <a:srgbClr val="454240"/>
                </a:solidFill>
                <a:latin typeface="Libre Baskerville" pitchFamily="34" charset="0"/>
                <a:ea typeface="Libre Baskerville" pitchFamily="34" charset="-122"/>
                <a:cs typeface="Libre Baskerville" pitchFamily="34" charset="-120"/>
              </a:rPr>
              <a:t>3. Exploratory Data Analysis (EDA)</a:t>
            </a:r>
            <a:endParaRPr lang="en-US" sz="950" dirty="0"/>
          </a:p>
        </p:txBody>
      </p:sp>
      <p:sp>
        <p:nvSpPr>
          <p:cNvPr id="24" name="Text 19"/>
          <p:cNvSpPr/>
          <p:nvPr/>
        </p:nvSpPr>
        <p:spPr>
          <a:xfrm>
            <a:off x="629364" y="4293037"/>
            <a:ext cx="6537960" cy="315278"/>
          </a:xfrm>
          <a:prstGeom prst="rect">
            <a:avLst/>
          </a:prstGeom>
          <a:noFill/>
          <a:ln/>
        </p:spPr>
        <p:txBody>
          <a:bodyPr wrap="square" lIns="0" tIns="0" rIns="0" bIns="0" rtlCol="0" anchor="t"/>
          <a:lstStyle/>
          <a:p>
            <a:pPr marL="0" indent="0" algn="l">
              <a:lnSpc>
                <a:spcPts val="1200"/>
              </a:lnSpc>
              <a:buNone/>
            </a:pPr>
            <a:r>
              <a:rPr lang="en-US" sz="750" dirty="0">
                <a:solidFill>
                  <a:srgbClr val="454240"/>
                </a:solidFill>
                <a:latin typeface="DM Sans" pitchFamily="34" charset="0"/>
                <a:ea typeface="DM Sans" pitchFamily="34" charset="-122"/>
                <a:cs typeface="DM Sans" pitchFamily="34" charset="-120"/>
              </a:rPr>
              <a:t>Conduct in-depth statistical summaries and distribution analyses to uncover initial patterns. Focus on content types, genres, ratings, origin countries, and temporal trends in releases and additions, utilizing basic </a:t>
            </a:r>
            <a:r>
              <a:rPr lang="en-US" sz="750" b="1" dirty="0">
                <a:solidFill>
                  <a:srgbClr val="454240"/>
                </a:solidFill>
                <a:latin typeface="DM Sans" pitchFamily="34" charset="0"/>
                <a:ea typeface="DM Sans" pitchFamily="34" charset="-122"/>
                <a:cs typeface="DM Sans" pitchFamily="34" charset="-120"/>
              </a:rPr>
              <a:t>Pandas</a:t>
            </a:r>
            <a:r>
              <a:rPr lang="en-US" sz="750" dirty="0">
                <a:solidFill>
                  <a:srgbClr val="454240"/>
                </a:solidFill>
                <a:latin typeface="DM Sans" pitchFamily="34" charset="0"/>
                <a:ea typeface="DM Sans" pitchFamily="34" charset="-122"/>
                <a:cs typeface="DM Sans" pitchFamily="34" charset="-120"/>
              </a:rPr>
              <a:t> functionalities.</a:t>
            </a:r>
            <a:endParaRPr lang="en-US" sz="750" dirty="0"/>
          </a:p>
        </p:txBody>
      </p:sp>
      <p:sp>
        <p:nvSpPr>
          <p:cNvPr id="25" name="Text 20"/>
          <p:cNvSpPr/>
          <p:nvPr/>
        </p:nvSpPr>
        <p:spPr>
          <a:xfrm>
            <a:off x="629364" y="4667369"/>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Estimated Time:</a:t>
            </a:r>
            <a:r>
              <a:rPr lang="en-US" sz="750" dirty="0">
                <a:solidFill>
                  <a:srgbClr val="454240"/>
                </a:solidFill>
                <a:latin typeface="DM Sans" pitchFamily="34" charset="0"/>
                <a:ea typeface="DM Sans" pitchFamily="34" charset="-122"/>
                <a:cs typeface="DM Sans" pitchFamily="34" charset="-120"/>
              </a:rPr>
              <a:t> 10-15 hours </a:t>
            </a:r>
            <a:endParaRPr lang="en-US" sz="750" dirty="0"/>
          </a:p>
        </p:txBody>
      </p:sp>
      <p:sp>
        <p:nvSpPr>
          <p:cNvPr id="26" name="Text 21"/>
          <p:cNvSpPr/>
          <p:nvPr/>
        </p:nvSpPr>
        <p:spPr>
          <a:xfrm>
            <a:off x="629364" y="5017056"/>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Complexity:</a:t>
            </a:r>
            <a:r>
              <a:rPr lang="en-US" sz="750" dirty="0">
                <a:solidFill>
                  <a:srgbClr val="454240"/>
                </a:solidFill>
                <a:latin typeface="DM Sans" pitchFamily="34" charset="0"/>
                <a:ea typeface="DM Sans" pitchFamily="34" charset="-122"/>
                <a:cs typeface="DM Sans" pitchFamily="34" charset="-120"/>
              </a:rPr>
              <a:t> Medium </a:t>
            </a:r>
            <a:endParaRPr lang="en-US" sz="750" dirty="0"/>
          </a:p>
        </p:txBody>
      </p:sp>
      <p:sp>
        <p:nvSpPr>
          <p:cNvPr id="27" name="Text 22"/>
          <p:cNvSpPr/>
          <p:nvPr/>
        </p:nvSpPr>
        <p:spPr>
          <a:xfrm>
            <a:off x="629364" y="5366742"/>
            <a:ext cx="6537960" cy="157639"/>
          </a:xfrm>
          <a:prstGeom prst="rect">
            <a:avLst/>
          </a:prstGeom>
          <a:noFill/>
          <a:ln/>
        </p:spPr>
        <p:txBody>
          <a:bodyPr wrap="non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Key Deliverable:</a:t>
            </a:r>
            <a:r>
              <a:rPr lang="en-US" sz="750" dirty="0">
                <a:solidFill>
                  <a:srgbClr val="454240"/>
                </a:solidFill>
                <a:latin typeface="DM Sans" pitchFamily="34" charset="0"/>
                <a:ea typeface="DM Sans" pitchFamily="34" charset="-122"/>
                <a:cs typeface="DM Sans" pitchFamily="34" charset="-120"/>
              </a:rPr>
              <a:t> Initial insights report with descriptive statistics</a:t>
            </a:r>
            <a:endParaRPr lang="en-US" sz="750" dirty="0"/>
          </a:p>
        </p:txBody>
      </p:sp>
      <p:sp>
        <p:nvSpPr>
          <p:cNvPr id="28" name="Shape 23"/>
          <p:cNvSpPr/>
          <p:nvPr/>
        </p:nvSpPr>
        <p:spPr>
          <a:xfrm>
            <a:off x="7512367" y="3636407"/>
            <a:ext cx="6587133" cy="98584"/>
          </a:xfrm>
          <a:prstGeom prst="roundRect">
            <a:avLst>
              <a:gd name="adj" fmla="val 42003"/>
            </a:avLst>
          </a:prstGeom>
          <a:solidFill>
            <a:srgbClr val="F7EDD4"/>
          </a:solidFill>
          <a:ln w="7620">
            <a:solidFill>
              <a:srgbClr val="DDD3BA"/>
            </a:solidFill>
            <a:prstDash val="solid"/>
          </a:ln>
        </p:spPr>
      </p:sp>
      <p:sp>
        <p:nvSpPr>
          <p:cNvPr id="29" name="Shape 24"/>
          <p:cNvSpPr/>
          <p:nvPr/>
        </p:nvSpPr>
        <p:spPr>
          <a:xfrm>
            <a:off x="7364492" y="3537823"/>
            <a:ext cx="295751" cy="295751"/>
          </a:xfrm>
          <a:prstGeom prst="roundRect">
            <a:avLst>
              <a:gd name="adj" fmla="val 154590"/>
            </a:avLst>
          </a:prstGeom>
          <a:solidFill>
            <a:srgbClr val="F7EDD4"/>
          </a:solidFill>
          <a:ln w="7620">
            <a:solidFill>
              <a:srgbClr val="DDD3BA"/>
            </a:solidFill>
            <a:prstDash val="solid"/>
          </a:ln>
        </p:spPr>
      </p:sp>
      <p:pic>
        <p:nvPicPr>
          <p:cNvPr id="3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8430" y="3611761"/>
            <a:ext cx="147876" cy="147876"/>
          </a:xfrm>
          <a:prstGeom prst="rect">
            <a:avLst/>
          </a:prstGeom>
        </p:spPr>
      </p:pic>
      <p:sp>
        <p:nvSpPr>
          <p:cNvPr id="31" name="Text 25"/>
          <p:cNvSpPr/>
          <p:nvPr/>
        </p:nvSpPr>
        <p:spPr>
          <a:xfrm>
            <a:off x="7463076" y="3932158"/>
            <a:ext cx="1603891" cy="153948"/>
          </a:xfrm>
          <a:prstGeom prst="rect">
            <a:avLst/>
          </a:prstGeom>
          <a:noFill/>
          <a:ln/>
        </p:spPr>
        <p:txBody>
          <a:bodyPr wrap="none" lIns="0" tIns="0" rIns="0" bIns="0" rtlCol="0" anchor="t"/>
          <a:lstStyle/>
          <a:p>
            <a:pPr marL="0" indent="0" algn="l">
              <a:lnSpc>
                <a:spcPts val="1200"/>
              </a:lnSpc>
              <a:buNone/>
            </a:pPr>
            <a:r>
              <a:rPr lang="en-US" sz="950" dirty="0">
                <a:solidFill>
                  <a:srgbClr val="454240"/>
                </a:solidFill>
                <a:latin typeface="Libre Baskerville" pitchFamily="34" charset="0"/>
                <a:ea typeface="Libre Baskerville" pitchFamily="34" charset="-122"/>
                <a:cs typeface="Libre Baskerville" pitchFamily="34" charset="-120"/>
              </a:rPr>
              <a:t>4. Advanced Visualization</a:t>
            </a:r>
            <a:endParaRPr lang="en-US" sz="950" dirty="0"/>
          </a:p>
        </p:txBody>
      </p:sp>
      <p:sp>
        <p:nvSpPr>
          <p:cNvPr id="32" name="Text 26"/>
          <p:cNvSpPr/>
          <p:nvPr/>
        </p:nvSpPr>
        <p:spPr>
          <a:xfrm>
            <a:off x="7463076" y="4145161"/>
            <a:ext cx="6537960" cy="315278"/>
          </a:xfrm>
          <a:prstGeom prst="rect">
            <a:avLst/>
          </a:prstGeom>
          <a:noFill/>
          <a:ln/>
        </p:spPr>
        <p:txBody>
          <a:bodyPr wrap="square" lIns="0" tIns="0" rIns="0" bIns="0" rtlCol="0" anchor="t"/>
          <a:lstStyle/>
          <a:p>
            <a:pPr marL="0" indent="0" algn="l">
              <a:lnSpc>
                <a:spcPts val="1200"/>
              </a:lnSpc>
              <a:buNone/>
            </a:pPr>
            <a:r>
              <a:rPr lang="en-US" sz="750" dirty="0">
                <a:solidFill>
                  <a:srgbClr val="454240"/>
                </a:solidFill>
                <a:latin typeface="DM Sans" pitchFamily="34" charset="0"/>
                <a:ea typeface="DM Sans" pitchFamily="34" charset="-122"/>
                <a:cs typeface="DM Sans" pitchFamily="34" charset="-120"/>
              </a:rPr>
              <a:t>Leverage powerful libraries like </a:t>
            </a:r>
            <a:r>
              <a:rPr lang="en-US" sz="750" b="1" dirty="0">
                <a:solidFill>
                  <a:srgbClr val="454240"/>
                </a:solidFill>
                <a:latin typeface="DM Sans" pitchFamily="34" charset="0"/>
                <a:ea typeface="DM Sans" pitchFamily="34" charset="-122"/>
                <a:cs typeface="DM Sans" pitchFamily="34" charset="-120"/>
              </a:rPr>
              <a:t>Matplotlib, Seaborn</a:t>
            </a:r>
            <a:r>
              <a:rPr lang="en-US" sz="750" dirty="0">
                <a:solidFill>
                  <a:srgbClr val="454240"/>
                </a:solidFill>
                <a:latin typeface="DM Sans" pitchFamily="34" charset="0"/>
                <a:ea typeface="DM Sans" pitchFamily="34" charset="-122"/>
                <a:cs typeface="DM Sans" pitchFamily="34" charset="-120"/>
              </a:rPr>
              <a:t>, and </a:t>
            </a:r>
            <a:r>
              <a:rPr lang="en-US" sz="750" b="1" dirty="0">
                <a:solidFill>
                  <a:srgbClr val="454240"/>
                </a:solidFill>
                <a:latin typeface="DM Sans" pitchFamily="34" charset="0"/>
                <a:ea typeface="DM Sans" pitchFamily="34" charset="-122"/>
                <a:cs typeface="DM Sans" pitchFamily="34" charset="-120"/>
              </a:rPr>
              <a:t>Plotly</a:t>
            </a:r>
            <a:r>
              <a:rPr lang="en-US" sz="750" dirty="0">
                <a:solidFill>
                  <a:srgbClr val="454240"/>
                </a:solidFill>
                <a:latin typeface="DM Sans" pitchFamily="34" charset="0"/>
                <a:ea typeface="DM Sans" pitchFamily="34" charset="-122"/>
                <a:cs typeface="DM Sans" pitchFamily="34" charset="-120"/>
              </a:rPr>
              <a:t> to create highly informative and interactive charts, heatmaps, and specialized graphs. This phase translates complex data relationships into visually accessible formats.</a:t>
            </a:r>
            <a:endParaRPr lang="en-US" sz="750" dirty="0"/>
          </a:p>
        </p:txBody>
      </p:sp>
      <p:sp>
        <p:nvSpPr>
          <p:cNvPr id="33" name="Text 27"/>
          <p:cNvSpPr/>
          <p:nvPr/>
        </p:nvSpPr>
        <p:spPr>
          <a:xfrm>
            <a:off x="7463076" y="4519493"/>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Estimated Time:</a:t>
            </a:r>
            <a:r>
              <a:rPr lang="en-US" sz="750" dirty="0">
                <a:solidFill>
                  <a:srgbClr val="454240"/>
                </a:solidFill>
                <a:latin typeface="DM Sans" pitchFamily="34" charset="0"/>
                <a:ea typeface="DM Sans" pitchFamily="34" charset="-122"/>
                <a:cs typeface="DM Sans" pitchFamily="34" charset="-120"/>
              </a:rPr>
              <a:t> 15-20 hours </a:t>
            </a:r>
            <a:endParaRPr lang="en-US" sz="750" dirty="0"/>
          </a:p>
        </p:txBody>
      </p:sp>
      <p:sp>
        <p:nvSpPr>
          <p:cNvPr id="34" name="Text 28"/>
          <p:cNvSpPr/>
          <p:nvPr/>
        </p:nvSpPr>
        <p:spPr>
          <a:xfrm>
            <a:off x="7463076" y="4869180"/>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Complexity:</a:t>
            </a:r>
            <a:r>
              <a:rPr lang="en-US" sz="750" dirty="0">
                <a:solidFill>
                  <a:srgbClr val="454240"/>
                </a:solidFill>
                <a:latin typeface="DM Sans" pitchFamily="34" charset="0"/>
                <a:ea typeface="DM Sans" pitchFamily="34" charset="-122"/>
                <a:cs typeface="DM Sans" pitchFamily="34" charset="-120"/>
              </a:rPr>
              <a:t> High </a:t>
            </a:r>
            <a:endParaRPr lang="en-US" sz="750" dirty="0"/>
          </a:p>
        </p:txBody>
      </p:sp>
      <p:sp>
        <p:nvSpPr>
          <p:cNvPr id="35" name="Text 29"/>
          <p:cNvSpPr/>
          <p:nvPr/>
        </p:nvSpPr>
        <p:spPr>
          <a:xfrm>
            <a:off x="7463076" y="5218867"/>
            <a:ext cx="6537960" cy="157639"/>
          </a:xfrm>
          <a:prstGeom prst="rect">
            <a:avLst/>
          </a:prstGeom>
          <a:noFill/>
          <a:ln/>
        </p:spPr>
        <p:txBody>
          <a:bodyPr wrap="non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Key Deliverable:</a:t>
            </a:r>
            <a:r>
              <a:rPr lang="en-US" sz="750" dirty="0">
                <a:solidFill>
                  <a:srgbClr val="454240"/>
                </a:solidFill>
                <a:latin typeface="DM Sans" pitchFamily="34" charset="0"/>
                <a:ea typeface="DM Sans" pitchFamily="34" charset="-122"/>
                <a:cs typeface="DM Sans" pitchFamily="34" charset="-120"/>
              </a:rPr>
              <a:t> Comprehensive set of static and interactive visualizations</a:t>
            </a:r>
            <a:endParaRPr lang="en-US" sz="750" dirty="0"/>
          </a:p>
        </p:txBody>
      </p:sp>
      <p:sp>
        <p:nvSpPr>
          <p:cNvPr id="36" name="Shape 30"/>
          <p:cNvSpPr/>
          <p:nvPr/>
        </p:nvSpPr>
        <p:spPr>
          <a:xfrm>
            <a:off x="678656" y="5968008"/>
            <a:ext cx="6587133" cy="98584"/>
          </a:xfrm>
          <a:prstGeom prst="roundRect">
            <a:avLst>
              <a:gd name="adj" fmla="val 42003"/>
            </a:avLst>
          </a:prstGeom>
          <a:solidFill>
            <a:srgbClr val="F7EDD4"/>
          </a:solidFill>
          <a:ln w="7620">
            <a:solidFill>
              <a:srgbClr val="DDD3BA"/>
            </a:solidFill>
            <a:prstDash val="solid"/>
          </a:ln>
        </p:spPr>
      </p:sp>
      <p:sp>
        <p:nvSpPr>
          <p:cNvPr id="37" name="Shape 31"/>
          <p:cNvSpPr/>
          <p:nvPr/>
        </p:nvSpPr>
        <p:spPr>
          <a:xfrm>
            <a:off x="530781" y="5869424"/>
            <a:ext cx="295751" cy="295751"/>
          </a:xfrm>
          <a:prstGeom prst="roundRect">
            <a:avLst>
              <a:gd name="adj" fmla="val 154590"/>
            </a:avLst>
          </a:prstGeom>
          <a:solidFill>
            <a:srgbClr val="F7EDD4"/>
          </a:solidFill>
          <a:ln w="7620">
            <a:solidFill>
              <a:srgbClr val="DDD3BA"/>
            </a:solidFill>
            <a:prstDash val="solid"/>
          </a:ln>
        </p:spPr>
      </p:sp>
      <p:pic>
        <p:nvPicPr>
          <p:cNvPr id="38"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718" y="5943362"/>
            <a:ext cx="147876" cy="147876"/>
          </a:xfrm>
          <a:prstGeom prst="rect">
            <a:avLst/>
          </a:prstGeom>
        </p:spPr>
      </p:pic>
      <p:sp>
        <p:nvSpPr>
          <p:cNvPr id="39" name="Text 32"/>
          <p:cNvSpPr/>
          <p:nvPr/>
        </p:nvSpPr>
        <p:spPr>
          <a:xfrm>
            <a:off x="629364" y="6263759"/>
            <a:ext cx="1717477" cy="153948"/>
          </a:xfrm>
          <a:prstGeom prst="rect">
            <a:avLst/>
          </a:prstGeom>
          <a:noFill/>
          <a:ln/>
        </p:spPr>
        <p:txBody>
          <a:bodyPr wrap="none" lIns="0" tIns="0" rIns="0" bIns="0" rtlCol="0" anchor="t"/>
          <a:lstStyle/>
          <a:p>
            <a:pPr marL="0" indent="0" algn="l">
              <a:lnSpc>
                <a:spcPts val="1200"/>
              </a:lnSpc>
              <a:buNone/>
            </a:pPr>
            <a:r>
              <a:rPr lang="en-US" sz="950" dirty="0">
                <a:solidFill>
                  <a:srgbClr val="454240"/>
                </a:solidFill>
                <a:latin typeface="Libre Baskerville" pitchFamily="34" charset="0"/>
                <a:ea typeface="Libre Baskerville" pitchFamily="34" charset="-122"/>
                <a:cs typeface="Libre Baskerville" pitchFamily="34" charset="-120"/>
              </a:rPr>
              <a:t>5. Dashboard Development</a:t>
            </a:r>
            <a:endParaRPr lang="en-US" sz="950" dirty="0"/>
          </a:p>
        </p:txBody>
      </p:sp>
      <p:sp>
        <p:nvSpPr>
          <p:cNvPr id="40" name="Text 33"/>
          <p:cNvSpPr/>
          <p:nvPr/>
        </p:nvSpPr>
        <p:spPr>
          <a:xfrm>
            <a:off x="629364" y="6476762"/>
            <a:ext cx="6537960" cy="315278"/>
          </a:xfrm>
          <a:prstGeom prst="rect">
            <a:avLst/>
          </a:prstGeom>
          <a:noFill/>
          <a:ln/>
        </p:spPr>
        <p:txBody>
          <a:bodyPr wrap="square" lIns="0" tIns="0" rIns="0" bIns="0" rtlCol="0" anchor="t"/>
          <a:lstStyle/>
          <a:p>
            <a:pPr marL="0" indent="0" algn="l">
              <a:lnSpc>
                <a:spcPts val="1200"/>
              </a:lnSpc>
              <a:buNone/>
            </a:pPr>
            <a:r>
              <a:rPr lang="en-US" sz="750" dirty="0">
                <a:solidFill>
                  <a:srgbClr val="454240"/>
                </a:solidFill>
                <a:latin typeface="DM Sans" pitchFamily="34" charset="0"/>
                <a:ea typeface="DM Sans" pitchFamily="34" charset="-122"/>
                <a:cs typeface="DM Sans" pitchFamily="34" charset="-120"/>
              </a:rPr>
              <a:t>Engineer a responsive and user-centric interactive dashboard using </a:t>
            </a:r>
            <a:r>
              <a:rPr lang="en-US" sz="750" b="1" dirty="0">
                <a:solidFill>
                  <a:srgbClr val="454240"/>
                </a:solidFill>
                <a:latin typeface="DM Sans" pitchFamily="34" charset="0"/>
                <a:ea typeface="DM Sans" pitchFamily="34" charset="-122"/>
                <a:cs typeface="DM Sans" pitchFamily="34" charset="-120"/>
              </a:rPr>
              <a:t>Streamlit</a:t>
            </a:r>
            <a:r>
              <a:rPr lang="en-US" sz="750" dirty="0">
                <a:solidFill>
                  <a:srgbClr val="454240"/>
                </a:solidFill>
                <a:latin typeface="DM Sans" pitchFamily="34" charset="0"/>
                <a:ea typeface="DM Sans" pitchFamily="34" charset="-122"/>
                <a:cs typeface="DM Sans" pitchFamily="34" charset="-120"/>
              </a:rPr>
              <a:t>. The focus is on intuitive user experience (UX), real-time data exploration, and integrating key visualizations for stakeholder self-service analytics.</a:t>
            </a:r>
            <a:endParaRPr lang="en-US" sz="750" dirty="0"/>
          </a:p>
        </p:txBody>
      </p:sp>
      <p:sp>
        <p:nvSpPr>
          <p:cNvPr id="41" name="Text 34"/>
          <p:cNvSpPr/>
          <p:nvPr/>
        </p:nvSpPr>
        <p:spPr>
          <a:xfrm>
            <a:off x="629364" y="6851094"/>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Estimated Time:</a:t>
            </a:r>
            <a:r>
              <a:rPr lang="en-US" sz="750" dirty="0">
                <a:solidFill>
                  <a:srgbClr val="454240"/>
                </a:solidFill>
                <a:latin typeface="DM Sans" pitchFamily="34" charset="0"/>
                <a:ea typeface="DM Sans" pitchFamily="34" charset="-122"/>
                <a:cs typeface="DM Sans" pitchFamily="34" charset="-120"/>
              </a:rPr>
              <a:t> 20-30 hours </a:t>
            </a:r>
            <a:endParaRPr lang="en-US" sz="750" dirty="0"/>
          </a:p>
        </p:txBody>
      </p:sp>
      <p:sp>
        <p:nvSpPr>
          <p:cNvPr id="42" name="Text 35"/>
          <p:cNvSpPr/>
          <p:nvPr/>
        </p:nvSpPr>
        <p:spPr>
          <a:xfrm>
            <a:off x="629364" y="7200781"/>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Complexity:</a:t>
            </a:r>
            <a:r>
              <a:rPr lang="en-US" sz="750" dirty="0">
                <a:solidFill>
                  <a:srgbClr val="454240"/>
                </a:solidFill>
                <a:latin typeface="DM Sans" pitchFamily="34" charset="0"/>
                <a:ea typeface="DM Sans" pitchFamily="34" charset="-122"/>
                <a:cs typeface="DM Sans" pitchFamily="34" charset="-120"/>
              </a:rPr>
              <a:t> High </a:t>
            </a:r>
            <a:endParaRPr lang="en-US" sz="750" dirty="0"/>
          </a:p>
        </p:txBody>
      </p:sp>
      <p:sp>
        <p:nvSpPr>
          <p:cNvPr id="43" name="Text 36"/>
          <p:cNvSpPr/>
          <p:nvPr/>
        </p:nvSpPr>
        <p:spPr>
          <a:xfrm>
            <a:off x="629364" y="7550468"/>
            <a:ext cx="6537960" cy="157639"/>
          </a:xfrm>
          <a:prstGeom prst="rect">
            <a:avLst/>
          </a:prstGeom>
          <a:noFill/>
          <a:ln/>
        </p:spPr>
        <p:txBody>
          <a:bodyPr wrap="non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Key Deliverable:</a:t>
            </a:r>
            <a:r>
              <a:rPr lang="en-US" sz="750" dirty="0">
                <a:solidFill>
                  <a:srgbClr val="454240"/>
                </a:solidFill>
                <a:latin typeface="DM Sans" pitchFamily="34" charset="0"/>
                <a:ea typeface="DM Sans" pitchFamily="34" charset="-122"/>
                <a:cs typeface="DM Sans" pitchFamily="34" charset="-120"/>
              </a:rPr>
              <a:t> Functional, interactive Streamlit dashboard</a:t>
            </a:r>
            <a:endParaRPr lang="en-US" sz="750" dirty="0"/>
          </a:p>
        </p:txBody>
      </p:sp>
      <p:sp>
        <p:nvSpPr>
          <p:cNvPr id="44" name="Shape 37"/>
          <p:cNvSpPr/>
          <p:nvPr/>
        </p:nvSpPr>
        <p:spPr>
          <a:xfrm>
            <a:off x="7512367" y="5820132"/>
            <a:ext cx="6587133" cy="98584"/>
          </a:xfrm>
          <a:prstGeom prst="roundRect">
            <a:avLst>
              <a:gd name="adj" fmla="val 42003"/>
            </a:avLst>
          </a:prstGeom>
          <a:solidFill>
            <a:srgbClr val="F7EDD4"/>
          </a:solidFill>
          <a:ln w="7620">
            <a:solidFill>
              <a:srgbClr val="DDD3BA"/>
            </a:solidFill>
            <a:prstDash val="solid"/>
          </a:ln>
        </p:spPr>
      </p:sp>
      <p:sp>
        <p:nvSpPr>
          <p:cNvPr id="45" name="Shape 38"/>
          <p:cNvSpPr/>
          <p:nvPr/>
        </p:nvSpPr>
        <p:spPr>
          <a:xfrm>
            <a:off x="7364492" y="5721548"/>
            <a:ext cx="295751" cy="295751"/>
          </a:xfrm>
          <a:prstGeom prst="roundRect">
            <a:avLst>
              <a:gd name="adj" fmla="val 154590"/>
            </a:avLst>
          </a:prstGeom>
          <a:solidFill>
            <a:srgbClr val="F7EDD4"/>
          </a:solidFill>
          <a:ln w="7620">
            <a:solidFill>
              <a:srgbClr val="DDD3BA"/>
            </a:solidFill>
            <a:prstDash val="solid"/>
          </a:ln>
        </p:spPr>
      </p:sp>
      <p:pic>
        <p:nvPicPr>
          <p:cNvPr id="46"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8430" y="5795486"/>
            <a:ext cx="147876" cy="147876"/>
          </a:xfrm>
          <a:prstGeom prst="rect">
            <a:avLst/>
          </a:prstGeom>
        </p:spPr>
      </p:pic>
      <p:sp>
        <p:nvSpPr>
          <p:cNvPr id="47" name="Text 39"/>
          <p:cNvSpPr/>
          <p:nvPr/>
        </p:nvSpPr>
        <p:spPr>
          <a:xfrm>
            <a:off x="7463076" y="6115883"/>
            <a:ext cx="1661993" cy="153948"/>
          </a:xfrm>
          <a:prstGeom prst="rect">
            <a:avLst/>
          </a:prstGeom>
          <a:noFill/>
          <a:ln/>
        </p:spPr>
        <p:txBody>
          <a:bodyPr wrap="none" lIns="0" tIns="0" rIns="0" bIns="0" rtlCol="0" anchor="t"/>
          <a:lstStyle/>
          <a:p>
            <a:pPr marL="0" indent="0" algn="l">
              <a:lnSpc>
                <a:spcPts val="1200"/>
              </a:lnSpc>
              <a:buNone/>
            </a:pPr>
            <a:r>
              <a:rPr lang="en-US" sz="950" dirty="0">
                <a:solidFill>
                  <a:srgbClr val="454240"/>
                </a:solidFill>
                <a:latin typeface="Libre Baskerville" pitchFamily="34" charset="0"/>
                <a:ea typeface="Libre Baskerville" pitchFamily="34" charset="-122"/>
                <a:cs typeface="Libre Baskerville" pitchFamily="34" charset="-120"/>
              </a:rPr>
              <a:t>6. Insight Communication</a:t>
            </a:r>
            <a:endParaRPr lang="en-US" sz="950" dirty="0"/>
          </a:p>
        </p:txBody>
      </p:sp>
      <p:sp>
        <p:nvSpPr>
          <p:cNvPr id="48" name="Text 40"/>
          <p:cNvSpPr/>
          <p:nvPr/>
        </p:nvSpPr>
        <p:spPr>
          <a:xfrm>
            <a:off x="7463076" y="6328886"/>
            <a:ext cx="6537960" cy="315278"/>
          </a:xfrm>
          <a:prstGeom prst="rect">
            <a:avLst/>
          </a:prstGeom>
          <a:noFill/>
          <a:ln/>
        </p:spPr>
        <p:txBody>
          <a:bodyPr wrap="square" lIns="0" tIns="0" rIns="0" bIns="0" rtlCol="0" anchor="t"/>
          <a:lstStyle/>
          <a:p>
            <a:pPr marL="0" indent="0" algn="l">
              <a:lnSpc>
                <a:spcPts val="1200"/>
              </a:lnSpc>
              <a:buNone/>
            </a:pPr>
            <a:r>
              <a:rPr lang="en-US" sz="750" dirty="0">
                <a:solidFill>
                  <a:srgbClr val="454240"/>
                </a:solidFill>
                <a:latin typeface="DM Sans" pitchFamily="34" charset="0"/>
                <a:ea typeface="DM Sans" pitchFamily="34" charset="-122"/>
                <a:cs typeface="DM Sans" pitchFamily="34" charset="-120"/>
              </a:rPr>
              <a:t>Compile a structured presentation of key findings, detailed codebase, and final visualizations. This phase ensures effective, clear, and actionable communication of analytical results to stakeholders, empowering informed decisions.</a:t>
            </a:r>
            <a:endParaRPr lang="en-US" sz="750" dirty="0"/>
          </a:p>
        </p:txBody>
      </p:sp>
      <p:sp>
        <p:nvSpPr>
          <p:cNvPr id="49" name="Text 41"/>
          <p:cNvSpPr/>
          <p:nvPr/>
        </p:nvSpPr>
        <p:spPr>
          <a:xfrm>
            <a:off x="7463076" y="6703219"/>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Estimated Time:</a:t>
            </a:r>
            <a:r>
              <a:rPr lang="en-US" sz="750" dirty="0">
                <a:solidFill>
                  <a:srgbClr val="454240"/>
                </a:solidFill>
                <a:latin typeface="DM Sans" pitchFamily="34" charset="0"/>
                <a:ea typeface="DM Sans" pitchFamily="34" charset="-122"/>
                <a:cs typeface="DM Sans" pitchFamily="34" charset="-120"/>
              </a:rPr>
              <a:t> 5-8 hours </a:t>
            </a:r>
            <a:endParaRPr lang="en-US" sz="750" dirty="0"/>
          </a:p>
        </p:txBody>
      </p:sp>
      <p:sp>
        <p:nvSpPr>
          <p:cNvPr id="50" name="Text 42"/>
          <p:cNvSpPr/>
          <p:nvPr/>
        </p:nvSpPr>
        <p:spPr>
          <a:xfrm>
            <a:off x="7463076" y="7052905"/>
            <a:ext cx="6537960" cy="315278"/>
          </a:xfrm>
          <a:prstGeom prst="rect">
            <a:avLst/>
          </a:prstGeom>
          <a:noFill/>
          <a:ln/>
        </p:spPr>
        <p:txBody>
          <a:bodyPr wrap="squar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Complexity:</a:t>
            </a:r>
            <a:r>
              <a:rPr lang="en-US" sz="750" dirty="0">
                <a:solidFill>
                  <a:srgbClr val="454240"/>
                </a:solidFill>
                <a:latin typeface="DM Sans" pitchFamily="34" charset="0"/>
                <a:ea typeface="DM Sans" pitchFamily="34" charset="-122"/>
                <a:cs typeface="DM Sans" pitchFamily="34" charset="-120"/>
              </a:rPr>
              <a:t> Medium </a:t>
            </a:r>
            <a:endParaRPr lang="en-US" sz="750" dirty="0"/>
          </a:p>
        </p:txBody>
      </p:sp>
      <p:sp>
        <p:nvSpPr>
          <p:cNvPr id="51" name="Text 43"/>
          <p:cNvSpPr/>
          <p:nvPr/>
        </p:nvSpPr>
        <p:spPr>
          <a:xfrm>
            <a:off x="7463076" y="7402592"/>
            <a:ext cx="6537960" cy="157639"/>
          </a:xfrm>
          <a:prstGeom prst="rect">
            <a:avLst/>
          </a:prstGeom>
          <a:noFill/>
          <a:ln/>
        </p:spPr>
        <p:txBody>
          <a:bodyPr wrap="none" lIns="0" tIns="0" rIns="0" bIns="0" rtlCol="0" anchor="t"/>
          <a:lstStyle/>
          <a:p>
            <a:pPr marL="342900" indent="-342900" algn="l">
              <a:lnSpc>
                <a:spcPts val="1200"/>
              </a:lnSpc>
              <a:buSzPct val="100000"/>
              <a:buChar char="•"/>
            </a:pPr>
            <a:r>
              <a:rPr lang="en-US" sz="750" b="1" dirty="0">
                <a:solidFill>
                  <a:srgbClr val="454240"/>
                </a:solidFill>
                <a:latin typeface="DM Sans" pitchFamily="34" charset="0"/>
                <a:ea typeface="DM Sans" pitchFamily="34" charset="-122"/>
                <a:cs typeface="DM Sans" pitchFamily="34" charset="-120"/>
              </a:rPr>
              <a:t>Key Deliverable:</a:t>
            </a:r>
            <a:r>
              <a:rPr lang="en-US" sz="750" dirty="0">
                <a:solidFill>
                  <a:srgbClr val="454240"/>
                </a:solidFill>
                <a:latin typeface="DM Sans" pitchFamily="34" charset="0"/>
                <a:ea typeface="DM Sans" pitchFamily="34" charset="-122"/>
                <a:cs typeface="DM Sans" pitchFamily="34" charset="-120"/>
              </a:rPr>
              <a:t> Final project report, presentation, and documented codebase</a:t>
            </a:r>
            <a:endParaRPr lang="en-US" sz="750" dirty="0"/>
          </a:p>
        </p:txBody>
      </p:sp>
      <p:pic>
        <p:nvPicPr>
          <p:cNvPr id="53" name="Picture 52">
            <a:extLst>
              <a:ext uri="{FF2B5EF4-FFF2-40B4-BE49-F238E27FC236}">
                <a16:creationId xmlns:a16="http://schemas.microsoft.com/office/drawing/2014/main" id="{95D06699-7433-8C50-66A4-86CAAC299079}"/>
              </a:ext>
            </a:extLst>
          </p:cNvPr>
          <p:cNvPicPr>
            <a:picLocks noChangeAspect="1"/>
          </p:cNvPicPr>
          <p:nvPr/>
        </p:nvPicPr>
        <p:blipFill>
          <a:blip r:embed="rId15"/>
          <a:stretch>
            <a:fillRect/>
          </a:stretch>
        </p:blipFill>
        <p:spPr>
          <a:xfrm>
            <a:off x="12201186" y="7629287"/>
            <a:ext cx="2429214" cy="5430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81012" y="465058"/>
            <a:ext cx="8519398" cy="279202"/>
          </a:xfrm>
          <a:prstGeom prst="rect">
            <a:avLst/>
          </a:prstGeom>
          <a:noFill/>
          <a:ln/>
        </p:spPr>
        <p:txBody>
          <a:bodyPr wrap="none" lIns="0" tIns="0" rIns="0" bIns="0" rtlCol="0" anchor="t"/>
          <a:lstStyle/>
          <a:p>
            <a:pPr marL="0" indent="0" algn="l">
              <a:lnSpc>
                <a:spcPts val="2150"/>
              </a:lnSpc>
              <a:buNone/>
            </a:pPr>
            <a:r>
              <a:rPr lang="en-US" sz="1750" dirty="0">
                <a:solidFill>
                  <a:srgbClr val="5C4E3D"/>
                </a:solidFill>
                <a:latin typeface="Libre Baskerville" pitchFamily="34" charset="0"/>
                <a:ea typeface="Libre Baskerville" pitchFamily="34" charset="-122"/>
                <a:cs typeface="Libre Baskerville" pitchFamily="34" charset="-120"/>
              </a:rPr>
              <a:t>Dataset Overview: Netflix Content Analysis - Unlocking Streaming Insights</a:t>
            </a:r>
            <a:endParaRPr lang="en-US" sz="1750" dirty="0"/>
          </a:p>
        </p:txBody>
      </p:sp>
      <p:sp>
        <p:nvSpPr>
          <p:cNvPr id="3" name="Text 1"/>
          <p:cNvSpPr/>
          <p:nvPr/>
        </p:nvSpPr>
        <p:spPr>
          <a:xfrm>
            <a:off x="481012" y="922853"/>
            <a:ext cx="13668375" cy="285750"/>
          </a:xfrm>
          <a:prstGeom prst="rect">
            <a:avLst/>
          </a:prstGeom>
          <a:noFill/>
          <a:ln/>
        </p:spPr>
        <p:txBody>
          <a:bodyPr wrap="square" lIns="0" tIns="0" rIns="0" bIns="0" rtlCol="0" anchor="t"/>
          <a:lstStyle/>
          <a:p>
            <a:pPr marL="0" indent="0" algn="l">
              <a:lnSpc>
                <a:spcPts val="1100"/>
              </a:lnSpc>
              <a:buNone/>
            </a:pPr>
            <a:r>
              <a:rPr lang="en-US" sz="700" dirty="0">
                <a:solidFill>
                  <a:srgbClr val="454240"/>
                </a:solidFill>
                <a:latin typeface="DM Sans" pitchFamily="34" charset="0"/>
                <a:ea typeface="DM Sans" pitchFamily="34" charset="-122"/>
                <a:cs typeface="DM Sans" pitchFamily="34" charset="-120"/>
              </a:rPr>
              <a:t>Dive into the heart of Netflix's vast content library with our comprehensive dataset, a treasure trove of metadata meticulously curated to reveal intricate streaming patterns, decode content attributes, and illuminate audience preferences. This powerful resource is your key to understanding the dynamics shaping one of the world's leading entertainment platforms.</a:t>
            </a:r>
            <a:endParaRPr lang="en-US" sz="700" dirty="0"/>
          </a:p>
        </p:txBody>
      </p:sp>
      <p:sp>
        <p:nvSpPr>
          <p:cNvPr id="4" name="Text 2"/>
          <p:cNvSpPr/>
          <p:nvPr/>
        </p:nvSpPr>
        <p:spPr>
          <a:xfrm>
            <a:off x="481012" y="1309092"/>
            <a:ext cx="13668375" cy="285750"/>
          </a:xfrm>
          <a:prstGeom prst="rect">
            <a:avLst/>
          </a:prstGeom>
          <a:noFill/>
          <a:ln/>
        </p:spPr>
        <p:txBody>
          <a:bodyPr wrap="square" lIns="0" tIns="0" rIns="0" bIns="0" rtlCol="0" anchor="t"/>
          <a:lstStyle/>
          <a:p>
            <a:pPr marL="0" indent="0" algn="l">
              <a:lnSpc>
                <a:spcPts val="1100"/>
              </a:lnSpc>
              <a:buNone/>
            </a:pPr>
            <a:r>
              <a:rPr lang="en-US" sz="700" dirty="0">
                <a:solidFill>
                  <a:srgbClr val="454240"/>
                </a:solidFill>
                <a:latin typeface="DM Sans" pitchFamily="34" charset="0"/>
                <a:ea typeface="DM Sans" pitchFamily="34" charset="-122"/>
                <a:cs typeface="DM Sans" pitchFamily="34" charset="-120"/>
              </a:rPr>
              <a:t>This rich dataset provides an unparalleled view into Netflix's offerings, typically encompassing critical fields such as: </a:t>
            </a:r>
            <a:r>
              <a:rPr lang="en-US" sz="700" b="1" dirty="0">
                <a:solidFill>
                  <a:srgbClr val="454240"/>
                </a:solidFill>
                <a:latin typeface="DM Sans" pitchFamily="34" charset="0"/>
                <a:ea typeface="DM Sans" pitchFamily="34" charset="-122"/>
                <a:cs typeface="DM Sans" pitchFamily="34" charset="-120"/>
              </a:rPr>
              <a:t>show_id</a:t>
            </a:r>
            <a:r>
              <a:rPr lang="en-US" sz="700" dirty="0">
                <a:solidFill>
                  <a:srgbClr val="454240"/>
                </a:solidFill>
                <a:latin typeface="DM Sans" pitchFamily="34" charset="0"/>
                <a:ea typeface="DM Sans" pitchFamily="34" charset="-122"/>
                <a:cs typeface="DM Sans" pitchFamily="34" charset="-120"/>
              </a:rPr>
              <a:t> for unique identification, </a:t>
            </a:r>
            <a:r>
              <a:rPr lang="en-US" sz="700" b="1" dirty="0">
                <a:solidFill>
                  <a:srgbClr val="454240"/>
                </a:solidFill>
                <a:latin typeface="DM Sans" pitchFamily="34" charset="0"/>
                <a:ea typeface="DM Sans" pitchFamily="34" charset="-122"/>
                <a:cs typeface="DM Sans" pitchFamily="34" charset="-120"/>
              </a:rPr>
              <a:t>type</a:t>
            </a:r>
            <a:r>
              <a:rPr lang="en-US" sz="700" dirty="0">
                <a:solidFill>
                  <a:srgbClr val="454240"/>
                </a:solidFill>
                <a:latin typeface="DM Sans" pitchFamily="34" charset="0"/>
                <a:ea typeface="DM Sans" pitchFamily="34" charset="-122"/>
                <a:cs typeface="DM Sans" pitchFamily="34" charset="-120"/>
              </a:rPr>
              <a:t> (clearly distinguishing between movies and TV shows), </a:t>
            </a:r>
            <a:r>
              <a:rPr lang="en-US" sz="700" b="1" dirty="0">
                <a:solidFill>
                  <a:srgbClr val="454240"/>
                </a:solidFill>
                <a:latin typeface="DM Sans" pitchFamily="34" charset="0"/>
                <a:ea typeface="DM Sans" pitchFamily="34" charset="-122"/>
                <a:cs typeface="DM Sans" pitchFamily="34" charset="-120"/>
              </a:rPr>
              <a:t>title</a:t>
            </a:r>
            <a:r>
              <a:rPr lang="en-US" sz="700" dirty="0">
                <a:solidFill>
                  <a:srgbClr val="454240"/>
                </a:solidFill>
                <a:latin typeface="DM Sans" pitchFamily="34" charset="0"/>
                <a:ea typeface="DM Sans" pitchFamily="34" charset="-122"/>
                <a:cs typeface="DM Sans" pitchFamily="34" charset="-120"/>
              </a:rPr>
              <a:t>, </a:t>
            </a:r>
            <a:r>
              <a:rPr lang="en-US" sz="700" b="1" dirty="0">
                <a:solidFill>
                  <a:srgbClr val="454240"/>
                </a:solidFill>
                <a:latin typeface="DM Sans" pitchFamily="34" charset="0"/>
                <a:ea typeface="DM Sans" pitchFamily="34" charset="-122"/>
                <a:cs typeface="DM Sans" pitchFamily="34" charset="-120"/>
              </a:rPr>
              <a:t>director</a:t>
            </a:r>
            <a:r>
              <a:rPr lang="en-US" sz="700" dirty="0">
                <a:solidFill>
                  <a:srgbClr val="454240"/>
                </a:solidFill>
                <a:latin typeface="DM Sans" pitchFamily="34" charset="0"/>
                <a:ea typeface="DM Sans" pitchFamily="34" charset="-122"/>
                <a:cs typeface="DM Sans" pitchFamily="34" charset="-120"/>
              </a:rPr>
              <a:t>, </a:t>
            </a:r>
            <a:r>
              <a:rPr lang="en-US" sz="700" b="1" dirty="0">
                <a:solidFill>
                  <a:srgbClr val="454240"/>
                </a:solidFill>
                <a:latin typeface="DM Sans" pitchFamily="34" charset="0"/>
                <a:ea typeface="DM Sans" pitchFamily="34" charset="-122"/>
                <a:cs typeface="DM Sans" pitchFamily="34" charset="-120"/>
              </a:rPr>
              <a:t>cast</a:t>
            </a:r>
            <a:r>
              <a:rPr lang="en-US" sz="700" dirty="0">
                <a:solidFill>
                  <a:srgbClr val="454240"/>
                </a:solidFill>
                <a:latin typeface="DM Sans" pitchFamily="34" charset="0"/>
                <a:ea typeface="DM Sans" pitchFamily="34" charset="-122"/>
                <a:cs typeface="DM Sans" pitchFamily="34" charset="-120"/>
              </a:rPr>
              <a:t>, </a:t>
            </a:r>
            <a:r>
              <a:rPr lang="en-US" sz="700" b="1" dirty="0">
                <a:solidFill>
                  <a:srgbClr val="454240"/>
                </a:solidFill>
                <a:latin typeface="DM Sans" pitchFamily="34" charset="0"/>
                <a:ea typeface="DM Sans" pitchFamily="34" charset="-122"/>
                <a:cs typeface="DM Sans" pitchFamily="34" charset="-120"/>
              </a:rPr>
              <a:t>country</a:t>
            </a:r>
            <a:r>
              <a:rPr lang="en-US" sz="700" dirty="0">
                <a:solidFill>
                  <a:srgbClr val="454240"/>
                </a:solidFill>
                <a:latin typeface="DM Sans" pitchFamily="34" charset="0"/>
                <a:ea typeface="DM Sans" pitchFamily="34" charset="-122"/>
                <a:cs typeface="DM Sans" pitchFamily="34" charset="-120"/>
              </a:rPr>
              <a:t> of production, </a:t>
            </a:r>
            <a:r>
              <a:rPr lang="en-US" sz="700" b="1" dirty="0">
                <a:solidFill>
                  <a:srgbClr val="454240"/>
                </a:solidFill>
                <a:latin typeface="DM Sans" pitchFamily="34" charset="0"/>
                <a:ea typeface="DM Sans" pitchFamily="34" charset="-122"/>
                <a:cs typeface="DM Sans" pitchFamily="34" charset="-120"/>
              </a:rPr>
              <a:t>date_added</a:t>
            </a:r>
            <a:r>
              <a:rPr lang="en-US" sz="700" dirty="0">
                <a:solidFill>
                  <a:srgbClr val="454240"/>
                </a:solidFill>
                <a:latin typeface="DM Sans" pitchFamily="34" charset="0"/>
                <a:ea typeface="DM Sans" pitchFamily="34" charset="-122"/>
                <a:cs typeface="DM Sans" pitchFamily="34" charset="-120"/>
              </a:rPr>
              <a:t> to Netflix's catalog, </a:t>
            </a:r>
            <a:r>
              <a:rPr lang="en-US" sz="700" b="1" dirty="0">
                <a:solidFill>
                  <a:srgbClr val="454240"/>
                </a:solidFill>
                <a:latin typeface="DM Sans" pitchFamily="34" charset="0"/>
                <a:ea typeface="DM Sans" pitchFamily="34" charset="-122"/>
                <a:cs typeface="DM Sans" pitchFamily="34" charset="-120"/>
              </a:rPr>
              <a:t>release_year</a:t>
            </a:r>
            <a:r>
              <a:rPr lang="en-US" sz="700" dirty="0">
                <a:solidFill>
                  <a:srgbClr val="454240"/>
                </a:solidFill>
                <a:latin typeface="DM Sans" pitchFamily="34" charset="0"/>
                <a:ea typeface="DM Sans" pitchFamily="34" charset="-122"/>
                <a:cs typeface="DM Sans" pitchFamily="34" charset="-120"/>
              </a:rPr>
              <a:t>, </a:t>
            </a:r>
            <a:r>
              <a:rPr lang="en-US" sz="700" b="1" dirty="0">
                <a:solidFill>
                  <a:srgbClr val="454240"/>
                </a:solidFill>
                <a:latin typeface="DM Sans" pitchFamily="34" charset="0"/>
                <a:ea typeface="DM Sans" pitchFamily="34" charset="-122"/>
                <a:cs typeface="DM Sans" pitchFamily="34" charset="-120"/>
              </a:rPr>
              <a:t>rating</a:t>
            </a:r>
            <a:r>
              <a:rPr lang="en-US" sz="700" dirty="0">
                <a:solidFill>
                  <a:srgbClr val="454240"/>
                </a:solidFill>
                <a:latin typeface="DM Sans" pitchFamily="34" charset="0"/>
                <a:ea typeface="DM Sans" pitchFamily="34" charset="-122"/>
                <a:cs typeface="DM Sans" pitchFamily="34" charset="-120"/>
              </a:rPr>
              <a:t> (e.g., TV-MA, PG-13 for content suitability), </a:t>
            </a:r>
            <a:r>
              <a:rPr lang="en-US" sz="700" b="1" dirty="0">
                <a:solidFill>
                  <a:srgbClr val="454240"/>
                </a:solidFill>
                <a:latin typeface="DM Sans" pitchFamily="34" charset="0"/>
                <a:ea typeface="DM Sans" pitchFamily="34" charset="-122"/>
                <a:cs typeface="DM Sans" pitchFamily="34" charset="-120"/>
              </a:rPr>
              <a:t>duration</a:t>
            </a:r>
            <a:r>
              <a:rPr lang="en-US" sz="700" dirty="0">
                <a:solidFill>
                  <a:srgbClr val="454240"/>
                </a:solidFill>
                <a:latin typeface="DM Sans" pitchFamily="34" charset="0"/>
                <a:ea typeface="DM Sans" pitchFamily="34" charset="-122"/>
                <a:cs typeface="DM Sans" pitchFamily="34" charset="-120"/>
              </a:rPr>
              <a:t> (in minutes for movies or seasons for TV shows), and a </a:t>
            </a:r>
            <a:r>
              <a:rPr lang="en-US" sz="700" b="1" dirty="0">
                <a:solidFill>
                  <a:srgbClr val="454240"/>
                </a:solidFill>
                <a:latin typeface="DM Sans" pitchFamily="34" charset="0"/>
                <a:ea typeface="DM Sans" pitchFamily="34" charset="-122"/>
                <a:cs typeface="DM Sans" pitchFamily="34" charset="-120"/>
              </a:rPr>
              <a:t>listed_in</a:t>
            </a:r>
            <a:r>
              <a:rPr lang="en-US" sz="700" dirty="0">
                <a:solidFill>
                  <a:srgbClr val="454240"/>
                </a:solidFill>
                <a:latin typeface="DM Sans" pitchFamily="34" charset="0"/>
                <a:ea typeface="DM Sans" pitchFamily="34" charset="-122"/>
                <a:cs typeface="DM Sans" pitchFamily="34" charset="-120"/>
              </a:rPr>
              <a:t> category for genres. This granular structure empowers deep analytical dives into every facet of Netflix's content strategy and viewer engagement.</a:t>
            </a:r>
            <a:endParaRPr lang="en-US" sz="700" dirty="0"/>
          </a:p>
        </p:txBody>
      </p:sp>
      <p:pic>
        <p:nvPicPr>
          <p:cNvPr id="5" name="Image 0" descr="preencoded.png"/>
          <p:cNvPicPr>
            <a:picLocks noChangeAspect="1"/>
          </p:cNvPicPr>
          <p:nvPr/>
        </p:nvPicPr>
        <p:blipFill>
          <a:blip r:embed="rId3"/>
          <a:stretch>
            <a:fillRect/>
          </a:stretch>
        </p:blipFill>
        <p:spPr>
          <a:xfrm>
            <a:off x="481012" y="1695331"/>
            <a:ext cx="8884444" cy="906185"/>
          </a:xfrm>
          <a:prstGeom prst="rect">
            <a:avLst/>
          </a:prstGeom>
        </p:spPr>
      </p:pic>
      <p:sp>
        <p:nvSpPr>
          <p:cNvPr id="6" name="Shape 3"/>
          <p:cNvSpPr/>
          <p:nvPr/>
        </p:nvSpPr>
        <p:spPr>
          <a:xfrm>
            <a:off x="481012" y="2702004"/>
            <a:ext cx="6789539" cy="846772"/>
          </a:xfrm>
          <a:prstGeom prst="roundRect">
            <a:avLst>
              <a:gd name="adj" fmla="val 4319"/>
            </a:avLst>
          </a:prstGeom>
          <a:solidFill>
            <a:srgbClr val="FFFDFA"/>
          </a:solidFill>
          <a:ln w="7620">
            <a:solidFill>
              <a:srgbClr val="DDD3BA"/>
            </a:solidFill>
            <a:prstDash val="solid"/>
          </a:ln>
        </p:spPr>
      </p:sp>
      <p:sp>
        <p:nvSpPr>
          <p:cNvPr id="7" name="Shape 4"/>
          <p:cNvSpPr/>
          <p:nvPr/>
        </p:nvSpPr>
        <p:spPr>
          <a:xfrm>
            <a:off x="473393" y="2702004"/>
            <a:ext cx="30480" cy="846772"/>
          </a:xfrm>
          <a:prstGeom prst="roundRect">
            <a:avLst>
              <a:gd name="adj" fmla="val 123113"/>
            </a:avLst>
          </a:prstGeom>
          <a:solidFill>
            <a:srgbClr val="B88E23"/>
          </a:solidFill>
          <a:ln/>
        </p:spPr>
      </p:sp>
      <p:sp>
        <p:nvSpPr>
          <p:cNvPr id="8" name="Text 5"/>
          <p:cNvSpPr/>
          <p:nvPr/>
        </p:nvSpPr>
        <p:spPr>
          <a:xfrm>
            <a:off x="600789" y="2798921"/>
            <a:ext cx="1889998" cy="139541"/>
          </a:xfrm>
          <a:prstGeom prst="rect">
            <a:avLst/>
          </a:prstGeom>
          <a:noFill/>
          <a:ln/>
        </p:spPr>
        <p:txBody>
          <a:bodyPr wrap="none" lIns="0" tIns="0" rIns="0" bIns="0" rtlCol="0" anchor="t"/>
          <a:lstStyle/>
          <a:p>
            <a:pPr marL="0" indent="0" algn="l">
              <a:lnSpc>
                <a:spcPts val="1050"/>
              </a:lnSpc>
              <a:buNone/>
            </a:pPr>
            <a:r>
              <a:rPr lang="en-US" sz="850" b="1" dirty="0">
                <a:solidFill>
                  <a:srgbClr val="454240"/>
                </a:solidFill>
                <a:latin typeface="Libre Baskerville" pitchFamily="34" charset="0"/>
                <a:ea typeface="Libre Baskerville" pitchFamily="34" charset="-122"/>
                <a:cs typeface="Libre Baskerville" pitchFamily="34" charset="-120"/>
              </a:rPr>
              <a:t>Key Attributes for Deep Analysis</a:t>
            </a:r>
            <a:endParaRPr lang="en-US" sz="850" dirty="0"/>
          </a:p>
        </p:txBody>
      </p:sp>
      <p:sp>
        <p:nvSpPr>
          <p:cNvPr id="9" name="Text 6"/>
          <p:cNvSpPr/>
          <p:nvPr/>
        </p:nvSpPr>
        <p:spPr>
          <a:xfrm>
            <a:off x="600789" y="2992041"/>
            <a:ext cx="6572845" cy="142875"/>
          </a:xfrm>
          <a:prstGeom prst="rect">
            <a:avLst/>
          </a:prstGeom>
          <a:noFill/>
          <a:ln/>
        </p:spPr>
        <p:txBody>
          <a:bodyPr wrap="none" lIns="0" tIns="0" rIns="0" bIns="0" rtlCol="0" anchor="t"/>
          <a:lstStyle/>
          <a:p>
            <a:pPr marL="342900" indent="-342900" algn="l">
              <a:lnSpc>
                <a:spcPts val="1100"/>
              </a:lnSpc>
              <a:buSzPct val="100000"/>
              <a:buChar char="•"/>
            </a:pPr>
            <a:r>
              <a:rPr lang="en-US" sz="700" b="1" dirty="0">
                <a:solidFill>
                  <a:srgbClr val="454240"/>
                </a:solidFill>
                <a:latin typeface="DM Sans" pitchFamily="34" charset="0"/>
                <a:ea typeface="DM Sans" pitchFamily="34" charset="-122"/>
                <a:cs typeface="DM Sans" pitchFamily="34" charset="-120"/>
              </a:rPr>
              <a:t>Content Metadata:</a:t>
            </a:r>
            <a:r>
              <a:rPr lang="en-US" sz="700" dirty="0">
                <a:solidFill>
                  <a:srgbClr val="454240"/>
                </a:solidFill>
                <a:latin typeface="DM Sans" pitchFamily="34" charset="0"/>
                <a:ea typeface="DM Sans" pitchFamily="34" charset="-122"/>
                <a:cs typeface="DM Sans" pitchFamily="34" charset="-120"/>
              </a:rPr>
              <a:t> Essential details like Type (Movie/TV Show), Title, Director, Cast, Country of Origin, Release Year, and Date Added to Netflix.</a:t>
            </a:r>
            <a:endParaRPr lang="en-US" sz="700" dirty="0"/>
          </a:p>
        </p:txBody>
      </p:sp>
      <p:sp>
        <p:nvSpPr>
          <p:cNvPr id="10" name="Text 7"/>
          <p:cNvSpPr/>
          <p:nvPr/>
        </p:nvSpPr>
        <p:spPr>
          <a:xfrm>
            <a:off x="600789" y="3166110"/>
            <a:ext cx="6572845" cy="285750"/>
          </a:xfrm>
          <a:prstGeom prst="rect">
            <a:avLst/>
          </a:prstGeom>
          <a:noFill/>
          <a:ln/>
        </p:spPr>
        <p:txBody>
          <a:bodyPr wrap="square" lIns="0" tIns="0" rIns="0" bIns="0" rtlCol="0" anchor="t"/>
          <a:lstStyle/>
          <a:p>
            <a:pPr marL="342900" indent="-342900" algn="l">
              <a:lnSpc>
                <a:spcPts val="1100"/>
              </a:lnSpc>
              <a:buSzPct val="100000"/>
              <a:buChar char="•"/>
            </a:pPr>
            <a:r>
              <a:rPr lang="en-US" sz="700" b="1" dirty="0">
                <a:solidFill>
                  <a:srgbClr val="454240"/>
                </a:solidFill>
                <a:latin typeface="DM Sans" pitchFamily="34" charset="0"/>
                <a:ea typeface="DM Sans" pitchFamily="34" charset="-122"/>
                <a:cs typeface="DM Sans" pitchFamily="34" charset="-120"/>
              </a:rPr>
              <a:t>Categorization &amp; Engagement:</a:t>
            </a:r>
            <a:r>
              <a:rPr lang="en-US" sz="700" dirty="0">
                <a:solidFill>
                  <a:srgbClr val="454240"/>
                </a:solidFill>
                <a:latin typeface="DM Sans" pitchFamily="34" charset="0"/>
                <a:ea typeface="DM Sans" pitchFamily="34" charset="-122"/>
                <a:cs typeface="DM Sans" pitchFamily="34" charset="-120"/>
              </a:rPr>
              <a:t> Insights into content suitability with Rating, runtime/episode structure via Duration, and audience appeal through listed Genres.</a:t>
            </a:r>
            <a:endParaRPr lang="en-US" sz="700" dirty="0"/>
          </a:p>
        </p:txBody>
      </p:sp>
      <p:sp>
        <p:nvSpPr>
          <p:cNvPr id="11" name="Shape 8"/>
          <p:cNvSpPr/>
          <p:nvPr/>
        </p:nvSpPr>
        <p:spPr>
          <a:xfrm>
            <a:off x="7359848" y="2702004"/>
            <a:ext cx="6789539" cy="846772"/>
          </a:xfrm>
          <a:prstGeom prst="roundRect">
            <a:avLst>
              <a:gd name="adj" fmla="val 4319"/>
            </a:avLst>
          </a:prstGeom>
          <a:solidFill>
            <a:srgbClr val="FFFDFA"/>
          </a:solidFill>
          <a:ln w="7620">
            <a:solidFill>
              <a:srgbClr val="DDD3BA"/>
            </a:solidFill>
            <a:prstDash val="solid"/>
          </a:ln>
        </p:spPr>
      </p:sp>
      <p:sp>
        <p:nvSpPr>
          <p:cNvPr id="12" name="Shape 9"/>
          <p:cNvSpPr/>
          <p:nvPr/>
        </p:nvSpPr>
        <p:spPr>
          <a:xfrm>
            <a:off x="7352228" y="2702004"/>
            <a:ext cx="30480" cy="846772"/>
          </a:xfrm>
          <a:prstGeom prst="roundRect">
            <a:avLst>
              <a:gd name="adj" fmla="val 123113"/>
            </a:avLst>
          </a:prstGeom>
          <a:solidFill>
            <a:srgbClr val="B88E23"/>
          </a:solidFill>
          <a:ln/>
        </p:spPr>
      </p:sp>
      <p:sp>
        <p:nvSpPr>
          <p:cNvPr id="13" name="Text 10"/>
          <p:cNvSpPr/>
          <p:nvPr/>
        </p:nvSpPr>
        <p:spPr>
          <a:xfrm>
            <a:off x="7479625" y="2798921"/>
            <a:ext cx="2090023" cy="139541"/>
          </a:xfrm>
          <a:prstGeom prst="rect">
            <a:avLst/>
          </a:prstGeom>
          <a:noFill/>
          <a:ln/>
        </p:spPr>
        <p:txBody>
          <a:bodyPr wrap="none" lIns="0" tIns="0" rIns="0" bIns="0" rtlCol="0" anchor="t"/>
          <a:lstStyle/>
          <a:p>
            <a:pPr marL="0" indent="0" algn="l">
              <a:lnSpc>
                <a:spcPts val="1050"/>
              </a:lnSpc>
              <a:buNone/>
            </a:pPr>
            <a:r>
              <a:rPr lang="en-US" sz="850" b="1" dirty="0">
                <a:solidFill>
                  <a:srgbClr val="454240"/>
                </a:solidFill>
                <a:latin typeface="Libre Baskerville" pitchFamily="34" charset="0"/>
                <a:ea typeface="Libre Baskerville" pitchFamily="34" charset="-122"/>
                <a:cs typeface="Libre Baskerville" pitchFamily="34" charset="-120"/>
              </a:rPr>
              <a:t>Dataset Structure &amp; Quality Metrics</a:t>
            </a:r>
            <a:endParaRPr lang="en-US" sz="850" dirty="0"/>
          </a:p>
        </p:txBody>
      </p:sp>
      <p:sp>
        <p:nvSpPr>
          <p:cNvPr id="14" name="Text 11"/>
          <p:cNvSpPr/>
          <p:nvPr/>
        </p:nvSpPr>
        <p:spPr>
          <a:xfrm>
            <a:off x="7479625" y="2992041"/>
            <a:ext cx="6572845" cy="142875"/>
          </a:xfrm>
          <a:prstGeom prst="rect">
            <a:avLst/>
          </a:prstGeom>
          <a:noFill/>
          <a:ln/>
        </p:spPr>
        <p:txBody>
          <a:bodyPr wrap="none" lIns="0" tIns="0" rIns="0" bIns="0" rtlCol="0" anchor="t"/>
          <a:lstStyle/>
          <a:p>
            <a:pPr marL="342900" indent="-342900" algn="l">
              <a:lnSpc>
                <a:spcPts val="1100"/>
              </a:lnSpc>
              <a:buSzPct val="100000"/>
              <a:buChar char="•"/>
            </a:pPr>
            <a:r>
              <a:rPr lang="en-US" sz="700" b="1" dirty="0">
                <a:solidFill>
                  <a:srgbClr val="454240"/>
                </a:solidFill>
                <a:latin typeface="DM Sans" pitchFamily="34" charset="0"/>
                <a:ea typeface="DM Sans" pitchFamily="34" charset="-122"/>
                <a:cs typeface="DM Sans" pitchFamily="34" charset="-120"/>
              </a:rPr>
              <a:t>Format &amp; Integrity:</a:t>
            </a:r>
            <a:r>
              <a:rPr lang="en-US" sz="700" dirty="0">
                <a:solidFill>
                  <a:srgbClr val="454240"/>
                </a:solidFill>
                <a:latin typeface="DM Sans" pitchFamily="34" charset="0"/>
                <a:ea typeface="DM Sans" pitchFamily="34" charset="-122"/>
                <a:cs typeface="DM Sans" pitchFamily="34" charset="-120"/>
              </a:rPr>
              <a:t> Tabular structure, with each row meticulously representing a unique title. Minimal missing values ensure high data integrity.</a:t>
            </a:r>
            <a:endParaRPr lang="en-US" sz="700" dirty="0"/>
          </a:p>
        </p:txBody>
      </p:sp>
      <p:sp>
        <p:nvSpPr>
          <p:cNvPr id="15" name="Text 12"/>
          <p:cNvSpPr/>
          <p:nvPr/>
        </p:nvSpPr>
        <p:spPr>
          <a:xfrm>
            <a:off x="7479625" y="3166110"/>
            <a:ext cx="6572845" cy="142875"/>
          </a:xfrm>
          <a:prstGeom prst="rect">
            <a:avLst/>
          </a:prstGeom>
          <a:noFill/>
          <a:ln/>
        </p:spPr>
        <p:txBody>
          <a:bodyPr wrap="none" lIns="0" tIns="0" rIns="0" bIns="0" rtlCol="0" anchor="t"/>
          <a:lstStyle/>
          <a:p>
            <a:pPr marL="342900" indent="-342900" algn="l">
              <a:lnSpc>
                <a:spcPts val="1100"/>
              </a:lnSpc>
              <a:buSzPct val="100000"/>
              <a:buChar char="•"/>
            </a:pPr>
            <a:r>
              <a:rPr lang="en-US" sz="700" b="1" dirty="0">
                <a:solidFill>
                  <a:srgbClr val="454240"/>
                </a:solidFill>
                <a:latin typeface="DM Sans" pitchFamily="34" charset="0"/>
                <a:ea typeface="DM Sans" pitchFamily="34" charset="-122"/>
                <a:cs typeface="DM Sans" pitchFamily="34" charset="-120"/>
              </a:rPr>
              <a:t>Scale &amp; Coverage:</a:t>
            </a:r>
            <a:r>
              <a:rPr lang="en-US" sz="700" dirty="0">
                <a:solidFill>
                  <a:srgbClr val="454240"/>
                </a:solidFill>
                <a:latin typeface="DM Sans" pitchFamily="34" charset="0"/>
                <a:ea typeface="DM Sans" pitchFamily="34" charset="-122"/>
                <a:cs typeface="DM Sans" pitchFamily="34" charset="-120"/>
              </a:rPr>
              <a:t> Over </a:t>
            </a:r>
            <a:r>
              <a:rPr lang="en-US" sz="700" b="1" dirty="0">
                <a:solidFill>
                  <a:srgbClr val="454240"/>
                </a:solidFill>
                <a:latin typeface="DM Sans" pitchFamily="34" charset="0"/>
                <a:ea typeface="DM Sans" pitchFamily="34" charset="-122"/>
                <a:cs typeface="DM Sans" pitchFamily="34" charset="-120"/>
              </a:rPr>
              <a:t>7,700</a:t>
            </a:r>
            <a:r>
              <a:rPr lang="en-US" sz="700" dirty="0">
                <a:solidFill>
                  <a:srgbClr val="454240"/>
                </a:solidFill>
                <a:latin typeface="DM Sans" pitchFamily="34" charset="0"/>
                <a:ea typeface="DM Sans" pitchFamily="34" charset="-122"/>
                <a:cs typeface="DM Sans" pitchFamily="34" charset="-120"/>
              </a:rPr>
              <a:t> unique entries, providing a robust foundation for identifying significant trends and granular insights across diverse content.</a:t>
            </a:r>
            <a:endParaRPr lang="en-US" sz="700" dirty="0"/>
          </a:p>
        </p:txBody>
      </p:sp>
      <p:sp>
        <p:nvSpPr>
          <p:cNvPr id="16" name="Text 13"/>
          <p:cNvSpPr/>
          <p:nvPr/>
        </p:nvSpPr>
        <p:spPr>
          <a:xfrm>
            <a:off x="481012" y="3649266"/>
            <a:ext cx="13668375" cy="142875"/>
          </a:xfrm>
          <a:prstGeom prst="rect">
            <a:avLst/>
          </a:prstGeom>
          <a:noFill/>
          <a:ln/>
        </p:spPr>
        <p:txBody>
          <a:bodyPr wrap="none" lIns="0" tIns="0" rIns="0" bIns="0" rtlCol="0" anchor="t"/>
          <a:lstStyle/>
          <a:p>
            <a:pPr marL="0" indent="0" algn="l">
              <a:lnSpc>
                <a:spcPts val="1100"/>
              </a:lnSpc>
              <a:buNone/>
            </a:pPr>
            <a:r>
              <a:rPr lang="en-US" sz="700" dirty="0">
                <a:solidFill>
                  <a:srgbClr val="454240"/>
                </a:solidFill>
                <a:latin typeface="DM Sans" pitchFamily="34" charset="0"/>
                <a:ea typeface="DM Sans" pitchFamily="34" charset="-122"/>
                <a:cs typeface="DM Sans" pitchFamily="34" charset="-120"/>
              </a:rPr>
              <a:t>This exceptionally rich dataset is a launchpad for diverse analytical journeys, enabling everything from precise categorical breakdowns to sophisticated temporal trend analysis, providing a complete picture of Netflix's content evolution.</a:t>
            </a:r>
            <a:endParaRPr lang="en-US" sz="700" dirty="0"/>
          </a:p>
        </p:txBody>
      </p:sp>
      <p:sp>
        <p:nvSpPr>
          <p:cNvPr id="17" name="Text 14"/>
          <p:cNvSpPr/>
          <p:nvPr/>
        </p:nvSpPr>
        <p:spPr>
          <a:xfrm>
            <a:off x="481012" y="3926086"/>
            <a:ext cx="3522940" cy="223361"/>
          </a:xfrm>
          <a:prstGeom prst="rect">
            <a:avLst/>
          </a:prstGeom>
          <a:noFill/>
          <a:ln/>
        </p:spPr>
        <p:txBody>
          <a:bodyPr wrap="none" lIns="0" tIns="0" rIns="0" bIns="0" rtlCol="0" anchor="t"/>
          <a:lstStyle/>
          <a:p>
            <a:pPr marL="0" indent="0" algn="l">
              <a:lnSpc>
                <a:spcPts val="1750"/>
              </a:lnSpc>
              <a:buNone/>
            </a:pPr>
            <a:r>
              <a:rPr lang="en-US" sz="1400" dirty="0">
                <a:solidFill>
                  <a:srgbClr val="5C4E3D"/>
                </a:solidFill>
                <a:latin typeface="Libre Baskerville" pitchFamily="34" charset="0"/>
                <a:ea typeface="Libre Baskerville" pitchFamily="34" charset="-122"/>
                <a:cs typeface="Libre Baskerville" pitchFamily="34" charset="-120"/>
              </a:rPr>
              <a:t>Preliminary Insights &amp; Data Snapshots</a:t>
            </a:r>
            <a:endParaRPr lang="en-US" sz="1400" dirty="0"/>
          </a:p>
        </p:txBody>
      </p:sp>
      <p:sp>
        <p:nvSpPr>
          <p:cNvPr id="18" name="Text 15"/>
          <p:cNvSpPr/>
          <p:nvPr/>
        </p:nvSpPr>
        <p:spPr>
          <a:xfrm>
            <a:off x="481012" y="4283393"/>
            <a:ext cx="13668375" cy="142875"/>
          </a:xfrm>
          <a:prstGeom prst="rect">
            <a:avLst/>
          </a:prstGeom>
          <a:noFill/>
          <a:ln/>
        </p:spPr>
        <p:txBody>
          <a:bodyPr wrap="none" lIns="0" tIns="0" rIns="0" bIns="0" rtlCol="0" anchor="t"/>
          <a:lstStyle/>
          <a:p>
            <a:pPr marL="0" indent="0" algn="l">
              <a:lnSpc>
                <a:spcPts val="1100"/>
              </a:lnSpc>
              <a:buNone/>
            </a:pPr>
            <a:r>
              <a:rPr lang="en-US" sz="700" dirty="0">
                <a:solidFill>
                  <a:srgbClr val="454240"/>
                </a:solidFill>
                <a:latin typeface="DM Sans" pitchFamily="34" charset="0"/>
                <a:ea typeface="DM Sans" pitchFamily="34" charset="-122"/>
                <a:cs typeface="DM Sans" pitchFamily="34" charset="-120"/>
              </a:rPr>
              <a:t>A first look into the Netflix dataset reveals fascinating patterns and characteristics of its global content library, setting the stage for deeper exploration.</a:t>
            </a:r>
            <a:endParaRPr lang="en-US" sz="700" dirty="0"/>
          </a:p>
        </p:txBody>
      </p:sp>
      <p:sp>
        <p:nvSpPr>
          <p:cNvPr id="19" name="Shape 16"/>
          <p:cNvSpPr/>
          <p:nvPr/>
        </p:nvSpPr>
        <p:spPr>
          <a:xfrm>
            <a:off x="481012" y="4526756"/>
            <a:ext cx="13668375" cy="1330166"/>
          </a:xfrm>
          <a:prstGeom prst="roundRect">
            <a:avLst>
              <a:gd name="adj" fmla="val 2821"/>
            </a:avLst>
          </a:prstGeom>
          <a:solidFill>
            <a:srgbClr val="F7EDD4"/>
          </a:solidFill>
          <a:ln w="7620">
            <a:solidFill>
              <a:srgbClr val="DDD3BA"/>
            </a:solidFill>
            <a:prstDash val="solid"/>
          </a:ln>
        </p:spPr>
      </p:sp>
      <p:sp>
        <p:nvSpPr>
          <p:cNvPr id="20" name="Shape 17"/>
          <p:cNvSpPr/>
          <p:nvPr/>
        </p:nvSpPr>
        <p:spPr>
          <a:xfrm>
            <a:off x="488633" y="4534376"/>
            <a:ext cx="6826568" cy="657463"/>
          </a:xfrm>
          <a:prstGeom prst="roundRect">
            <a:avLst>
              <a:gd name="adj" fmla="val 5708"/>
            </a:avLst>
          </a:prstGeom>
          <a:solidFill>
            <a:srgbClr val="F7EDD4"/>
          </a:solidFill>
          <a:ln/>
        </p:spPr>
      </p:sp>
      <p:sp>
        <p:nvSpPr>
          <p:cNvPr id="21" name="Text 18"/>
          <p:cNvSpPr/>
          <p:nvPr/>
        </p:nvSpPr>
        <p:spPr>
          <a:xfrm>
            <a:off x="577929" y="4623673"/>
            <a:ext cx="1486495" cy="139541"/>
          </a:xfrm>
          <a:prstGeom prst="rect">
            <a:avLst/>
          </a:prstGeom>
          <a:noFill/>
          <a:ln/>
        </p:spPr>
        <p:txBody>
          <a:bodyPr wrap="none" lIns="0" tIns="0" rIns="0" bIns="0" rtlCol="0" anchor="t"/>
          <a:lstStyle/>
          <a:p>
            <a:pPr marL="0" indent="0" algn="l">
              <a:lnSpc>
                <a:spcPts val="1050"/>
              </a:lnSpc>
              <a:buNone/>
            </a:pPr>
            <a:r>
              <a:rPr lang="en-US" sz="850" dirty="0">
                <a:solidFill>
                  <a:srgbClr val="454240"/>
                </a:solidFill>
                <a:latin typeface="Libre Baskerville" pitchFamily="34" charset="0"/>
                <a:ea typeface="Libre Baskerville" pitchFamily="34" charset="-122"/>
                <a:cs typeface="Libre Baskerville" pitchFamily="34" charset="-120"/>
              </a:rPr>
              <a:t>Content Type Dominance</a:t>
            </a:r>
            <a:endParaRPr lang="en-US" sz="850" dirty="0"/>
          </a:p>
        </p:txBody>
      </p:sp>
      <p:sp>
        <p:nvSpPr>
          <p:cNvPr id="22" name="Text 19"/>
          <p:cNvSpPr/>
          <p:nvPr/>
        </p:nvSpPr>
        <p:spPr>
          <a:xfrm>
            <a:off x="577929" y="4816793"/>
            <a:ext cx="6513909" cy="285750"/>
          </a:xfrm>
          <a:prstGeom prst="rect">
            <a:avLst/>
          </a:prstGeom>
          <a:noFill/>
          <a:ln/>
        </p:spPr>
        <p:txBody>
          <a:bodyPr wrap="square" lIns="0" tIns="0" rIns="0" bIns="0" rtlCol="0" anchor="t"/>
          <a:lstStyle/>
          <a:p>
            <a:pPr marL="0" indent="0" algn="l">
              <a:lnSpc>
                <a:spcPts val="1100"/>
              </a:lnSpc>
              <a:buNone/>
            </a:pPr>
            <a:r>
              <a:rPr lang="en-US" sz="700" dirty="0">
                <a:solidFill>
                  <a:srgbClr val="454240"/>
                </a:solidFill>
                <a:latin typeface="DM Sans" pitchFamily="34" charset="0"/>
                <a:ea typeface="DM Sans" pitchFamily="34" charset="-122"/>
                <a:cs typeface="DM Sans" pitchFamily="34" charset="-120"/>
              </a:rPr>
              <a:t>With roughly </a:t>
            </a:r>
            <a:r>
              <a:rPr lang="en-US" sz="700" b="1" dirty="0">
                <a:solidFill>
                  <a:srgbClr val="454240"/>
                </a:solidFill>
                <a:latin typeface="DM Sans" pitchFamily="34" charset="0"/>
                <a:ea typeface="DM Sans" pitchFamily="34" charset="-122"/>
                <a:cs typeface="DM Sans" pitchFamily="34" charset="-120"/>
              </a:rPr>
              <a:t>70% Movies and 30% TV Shows</a:t>
            </a:r>
            <a:r>
              <a:rPr lang="en-US" sz="700" dirty="0">
                <a:solidFill>
                  <a:srgbClr val="454240"/>
                </a:solidFill>
                <a:latin typeface="DM Sans" pitchFamily="34" charset="0"/>
                <a:ea typeface="DM Sans" pitchFamily="34" charset="-122"/>
                <a:cs typeface="DM Sans" pitchFamily="34" charset="-120"/>
              </a:rPr>
              <a:t>, Netflix's catalog distinctly favors cinematic experiences, a crucial factor in content acquisition and user engagement strategies.</a:t>
            </a:r>
            <a:endParaRPr lang="en-US" sz="700" dirty="0"/>
          </a:p>
        </p:txBody>
      </p:sp>
      <p:sp>
        <p:nvSpPr>
          <p:cNvPr id="23" name="Shape 20"/>
          <p:cNvSpPr/>
          <p:nvPr/>
        </p:nvSpPr>
        <p:spPr>
          <a:xfrm>
            <a:off x="7315200" y="4534376"/>
            <a:ext cx="6826568" cy="657463"/>
          </a:xfrm>
          <a:prstGeom prst="rect">
            <a:avLst/>
          </a:prstGeom>
          <a:solidFill>
            <a:srgbClr val="F7EDD4"/>
          </a:solidFill>
          <a:ln/>
        </p:spPr>
      </p:sp>
      <p:sp>
        <p:nvSpPr>
          <p:cNvPr id="24" name="Shape 21"/>
          <p:cNvSpPr/>
          <p:nvPr/>
        </p:nvSpPr>
        <p:spPr>
          <a:xfrm>
            <a:off x="7315200" y="4534376"/>
            <a:ext cx="7620" cy="657463"/>
          </a:xfrm>
          <a:prstGeom prst="roundRect">
            <a:avLst>
              <a:gd name="adj" fmla="val 492452"/>
            </a:avLst>
          </a:prstGeom>
          <a:solidFill>
            <a:srgbClr val="DDD3BA"/>
          </a:solidFill>
          <a:ln/>
        </p:spPr>
      </p:sp>
      <p:sp>
        <p:nvSpPr>
          <p:cNvPr id="25" name="Text 22"/>
          <p:cNvSpPr/>
          <p:nvPr/>
        </p:nvSpPr>
        <p:spPr>
          <a:xfrm>
            <a:off x="7538561" y="4623673"/>
            <a:ext cx="1410891" cy="139541"/>
          </a:xfrm>
          <a:prstGeom prst="rect">
            <a:avLst/>
          </a:prstGeom>
          <a:noFill/>
          <a:ln/>
        </p:spPr>
        <p:txBody>
          <a:bodyPr wrap="none" lIns="0" tIns="0" rIns="0" bIns="0" rtlCol="0" anchor="t"/>
          <a:lstStyle/>
          <a:p>
            <a:pPr marL="0" indent="0" algn="l">
              <a:lnSpc>
                <a:spcPts val="1050"/>
              </a:lnSpc>
              <a:buNone/>
            </a:pPr>
            <a:r>
              <a:rPr lang="en-US" sz="850" dirty="0">
                <a:solidFill>
                  <a:srgbClr val="454240"/>
                </a:solidFill>
                <a:latin typeface="Libre Baskerville" pitchFamily="34" charset="0"/>
                <a:ea typeface="Libre Baskerville" pitchFamily="34" charset="-122"/>
                <a:cs typeface="Libre Baskerville" pitchFamily="34" charset="-120"/>
              </a:rPr>
              <a:t>Genre Popularity Trends</a:t>
            </a:r>
            <a:endParaRPr lang="en-US" sz="850" dirty="0"/>
          </a:p>
        </p:txBody>
      </p:sp>
      <p:sp>
        <p:nvSpPr>
          <p:cNvPr id="26" name="Text 23"/>
          <p:cNvSpPr/>
          <p:nvPr/>
        </p:nvSpPr>
        <p:spPr>
          <a:xfrm>
            <a:off x="7538561" y="4816793"/>
            <a:ext cx="6513909" cy="285750"/>
          </a:xfrm>
          <a:prstGeom prst="rect">
            <a:avLst/>
          </a:prstGeom>
          <a:noFill/>
          <a:ln/>
        </p:spPr>
        <p:txBody>
          <a:bodyPr wrap="square" lIns="0" tIns="0" rIns="0" bIns="0" rtlCol="0" anchor="t"/>
          <a:lstStyle/>
          <a:p>
            <a:pPr marL="0" indent="0" algn="l">
              <a:lnSpc>
                <a:spcPts val="1100"/>
              </a:lnSpc>
              <a:buNone/>
            </a:pPr>
            <a:r>
              <a:rPr lang="en-US" sz="700" dirty="0">
                <a:solidFill>
                  <a:srgbClr val="454240"/>
                </a:solidFill>
                <a:latin typeface="DM Sans" pitchFamily="34" charset="0"/>
                <a:ea typeface="DM Sans" pitchFamily="34" charset="-122"/>
                <a:cs typeface="DM Sans" pitchFamily="34" charset="-120"/>
              </a:rPr>
              <a:t>The platform's content is heavily skewed towards 'Dramas', 'Comedies', and 'International Movies', reflecting a strategy to capture a broad, global audience with universally appealing themes.</a:t>
            </a:r>
            <a:endParaRPr lang="en-US" sz="700" dirty="0"/>
          </a:p>
        </p:txBody>
      </p:sp>
      <p:sp>
        <p:nvSpPr>
          <p:cNvPr id="27" name="Shape 24"/>
          <p:cNvSpPr/>
          <p:nvPr/>
        </p:nvSpPr>
        <p:spPr>
          <a:xfrm>
            <a:off x="7203519" y="4751427"/>
            <a:ext cx="223361" cy="223361"/>
          </a:xfrm>
          <a:prstGeom prst="roundRect">
            <a:avLst>
              <a:gd name="adj" fmla="val 16800"/>
            </a:avLst>
          </a:prstGeom>
          <a:solidFill>
            <a:srgbClr val="FFFDFA"/>
          </a:solidFill>
          <a:ln w="7620">
            <a:solidFill>
              <a:srgbClr val="DDD3BA"/>
            </a:solidFill>
            <a:prstDash val="solid"/>
          </a:ln>
        </p:spPr>
      </p:sp>
      <p:pic>
        <p:nvPicPr>
          <p:cNvPr id="2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9360" y="4807268"/>
            <a:ext cx="111681" cy="111681"/>
          </a:xfrm>
          <a:prstGeom prst="rect">
            <a:avLst/>
          </a:prstGeom>
        </p:spPr>
      </p:pic>
      <p:sp>
        <p:nvSpPr>
          <p:cNvPr id="29" name="Shape 25"/>
          <p:cNvSpPr/>
          <p:nvPr/>
        </p:nvSpPr>
        <p:spPr>
          <a:xfrm>
            <a:off x="488633" y="5191839"/>
            <a:ext cx="6826568" cy="657463"/>
          </a:xfrm>
          <a:prstGeom prst="rect">
            <a:avLst/>
          </a:prstGeom>
          <a:solidFill>
            <a:srgbClr val="F7EDD4"/>
          </a:solidFill>
          <a:ln/>
        </p:spPr>
      </p:sp>
      <p:sp>
        <p:nvSpPr>
          <p:cNvPr id="30" name="Shape 26"/>
          <p:cNvSpPr/>
          <p:nvPr/>
        </p:nvSpPr>
        <p:spPr>
          <a:xfrm>
            <a:off x="488633" y="5191839"/>
            <a:ext cx="6826568" cy="7620"/>
          </a:xfrm>
          <a:prstGeom prst="roundRect">
            <a:avLst>
              <a:gd name="adj" fmla="val 492452"/>
            </a:avLst>
          </a:prstGeom>
          <a:solidFill>
            <a:srgbClr val="DDD3BA"/>
          </a:solidFill>
          <a:ln/>
        </p:spPr>
      </p:sp>
      <p:sp>
        <p:nvSpPr>
          <p:cNvPr id="31" name="Text 27"/>
          <p:cNvSpPr/>
          <p:nvPr/>
        </p:nvSpPr>
        <p:spPr>
          <a:xfrm>
            <a:off x="577929" y="5281136"/>
            <a:ext cx="1382197" cy="139541"/>
          </a:xfrm>
          <a:prstGeom prst="rect">
            <a:avLst/>
          </a:prstGeom>
          <a:noFill/>
          <a:ln/>
        </p:spPr>
        <p:txBody>
          <a:bodyPr wrap="none" lIns="0" tIns="0" rIns="0" bIns="0" rtlCol="0" anchor="t"/>
          <a:lstStyle/>
          <a:p>
            <a:pPr marL="0" indent="0" algn="l">
              <a:lnSpc>
                <a:spcPts val="1050"/>
              </a:lnSpc>
              <a:buNone/>
            </a:pPr>
            <a:r>
              <a:rPr lang="en-US" sz="850" dirty="0">
                <a:solidFill>
                  <a:srgbClr val="454240"/>
                </a:solidFill>
                <a:latin typeface="Libre Baskerville" pitchFamily="34" charset="0"/>
                <a:ea typeface="Libre Baskerville" pitchFamily="34" charset="-122"/>
                <a:cs typeface="Libre Baskerville" pitchFamily="34" charset="-120"/>
              </a:rPr>
              <a:t>Global Production Hubs</a:t>
            </a:r>
            <a:endParaRPr lang="en-US" sz="850" dirty="0"/>
          </a:p>
        </p:txBody>
      </p:sp>
      <p:sp>
        <p:nvSpPr>
          <p:cNvPr id="32" name="Text 28"/>
          <p:cNvSpPr/>
          <p:nvPr/>
        </p:nvSpPr>
        <p:spPr>
          <a:xfrm>
            <a:off x="577929" y="5474256"/>
            <a:ext cx="6513909" cy="285750"/>
          </a:xfrm>
          <a:prstGeom prst="rect">
            <a:avLst/>
          </a:prstGeom>
          <a:noFill/>
          <a:ln/>
        </p:spPr>
        <p:txBody>
          <a:bodyPr wrap="square" lIns="0" tIns="0" rIns="0" bIns="0" rtlCol="0" anchor="t"/>
          <a:lstStyle/>
          <a:p>
            <a:pPr marL="0" indent="0" algn="l">
              <a:lnSpc>
                <a:spcPts val="1100"/>
              </a:lnSpc>
              <a:buNone/>
            </a:pPr>
            <a:r>
              <a:rPr lang="en-US" sz="700" dirty="0">
                <a:solidFill>
                  <a:srgbClr val="454240"/>
                </a:solidFill>
                <a:latin typeface="DM Sans" pitchFamily="34" charset="0"/>
                <a:ea typeface="DM Sans" pitchFamily="34" charset="-122"/>
                <a:cs typeface="DM Sans" pitchFamily="34" charset="-120"/>
              </a:rPr>
              <a:t>A significant portion of content originates from the </a:t>
            </a:r>
            <a:r>
              <a:rPr lang="en-US" sz="700" b="1" dirty="0">
                <a:solidFill>
                  <a:srgbClr val="454240"/>
                </a:solidFill>
                <a:latin typeface="DM Sans" pitchFamily="34" charset="0"/>
                <a:ea typeface="DM Sans" pitchFamily="34" charset="-122"/>
                <a:cs typeface="DM Sans" pitchFamily="34" charset="-120"/>
              </a:rPr>
              <a:t>United States</a:t>
            </a:r>
            <a:r>
              <a:rPr lang="en-US" sz="700" dirty="0">
                <a:solidFill>
                  <a:srgbClr val="454240"/>
                </a:solidFill>
                <a:latin typeface="DM Sans" pitchFamily="34" charset="0"/>
                <a:ea typeface="DM Sans" pitchFamily="34" charset="-122"/>
                <a:cs typeface="DM Sans" pitchFamily="34" charset="-120"/>
              </a:rPr>
              <a:t>, closely followed by burgeoning contributions from </a:t>
            </a:r>
            <a:r>
              <a:rPr lang="en-US" sz="700" b="1" dirty="0">
                <a:solidFill>
                  <a:srgbClr val="454240"/>
                </a:solidFill>
                <a:latin typeface="DM Sans" pitchFamily="34" charset="0"/>
                <a:ea typeface="DM Sans" pitchFamily="34" charset="-122"/>
                <a:cs typeface="DM Sans" pitchFamily="34" charset="-120"/>
              </a:rPr>
              <a:t>India and the United Kingdom</a:t>
            </a:r>
            <a:r>
              <a:rPr lang="en-US" sz="700" dirty="0">
                <a:solidFill>
                  <a:srgbClr val="454240"/>
                </a:solidFill>
                <a:latin typeface="DM Sans" pitchFamily="34" charset="0"/>
                <a:ea typeface="DM Sans" pitchFamily="34" charset="-122"/>
                <a:cs typeface="DM Sans" pitchFamily="34" charset="-120"/>
              </a:rPr>
              <a:t>, showcasing key international production powerhouses.</a:t>
            </a:r>
            <a:endParaRPr lang="en-US" sz="700" dirty="0"/>
          </a:p>
        </p:txBody>
      </p:sp>
      <p:sp>
        <p:nvSpPr>
          <p:cNvPr id="33" name="Shape 29"/>
          <p:cNvSpPr/>
          <p:nvPr/>
        </p:nvSpPr>
        <p:spPr>
          <a:xfrm>
            <a:off x="7315200" y="5191839"/>
            <a:ext cx="6826568" cy="657463"/>
          </a:xfrm>
          <a:prstGeom prst="rect">
            <a:avLst/>
          </a:prstGeom>
          <a:solidFill>
            <a:srgbClr val="F7EDD4"/>
          </a:solidFill>
          <a:ln/>
        </p:spPr>
      </p:sp>
      <p:sp>
        <p:nvSpPr>
          <p:cNvPr id="34" name="Shape 30"/>
          <p:cNvSpPr/>
          <p:nvPr/>
        </p:nvSpPr>
        <p:spPr>
          <a:xfrm>
            <a:off x="7315200" y="5191839"/>
            <a:ext cx="7620" cy="657463"/>
          </a:xfrm>
          <a:prstGeom prst="roundRect">
            <a:avLst>
              <a:gd name="adj" fmla="val 492452"/>
            </a:avLst>
          </a:prstGeom>
          <a:solidFill>
            <a:srgbClr val="DDD3BA"/>
          </a:solidFill>
          <a:ln/>
        </p:spPr>
      </p:sp>
      <p:sp>
        <p:nvSpPr>
          <p:cNvPr id="35" name="Shape 31"/>
          <p:cNvSpPr/>
          <p:nvPr/>
        </p:nvSpPr>
        <p:spPr>
          <a:xfrm>
            <a:off x="7315200" y="5191839"/>
            <a:ext cx="6826568" cy="7620"/>
          </a:xfrm>
          <a:prstGeom prst="roundRect">
            <a:avLst>
              <a:gd name="adj" fmla="val 492452"/>
            </a:avLst>
          </a:prstGeom>
          <a:solidFill>
            <a:srgbClr val="DDD3BA"/>
          </a:solidFill>
          <a:ln/>
        </p:spPr>
      </p:sp>
      <p:sp>
        <p:nvSpPr>
          <p:cNvPr id="36" name="Text 32"/>
          <p:cNvSpPr/>
          <p:nvPr/>
        </p:nvSpPr>
        <p:spPr>
          <a:xfrm>
            <a:off x="7538561" y="5281136"/>
            <a:ext cx="1501497" cy="139541"/>
          </a:xfrm>
          <a:prstGeom prst="rect">
            <a:avLst/>
          </a:prstGeom>
          <a:noFill/>
          <a:ln/>
        </p:spPr>
        <p:txBody>
          <a:bodyPr wrap="none" lIns="0" tIns="0" rIns="0" bIns="0" rtlCol="0" anchor="t"/>
          <a:lstStyle/>
          <a:p>
            <a:pPr marL="0" indent="0" algn="l">
              <a:lnSpc>
                <a:spcPts val="1050"/>
              </a:lnSpc>
              <a:buNone/>
            </a:pPr>
            <a:r>
              <a:rPr lang="en-US" sz="850" dirty="0">
                <a:solidFill>
                  <a:srgbClr val="454240"/>
                </a:solidFill>
                <a:latin typeface="Libre Baskerville" pitchFamily="34" charset="0"/>
                <a:ea typeface="Libre Baskerville" pitchFamily="34" charset="-122"/>
                <a:cs typeface="Libre Baskerville" pitchFamily="34" charset="-120"/>
              </a:rPr>
              <a:t>Average Content Duration</a:t>
            </a:r>
            <a:endParaRPr lang="en-US" sz="850" dirty="0"/>
          </a:p>
        </p:txBody>
      </p:sp>
      <p:sp>
        <p:nvSpPr>
          <p:cNvPr id="37" name="Text 33"/>
          <p:cNvSpPr/>
          <p:nvPr/>
        </p:nvSpPr>
        <p:spPr>
          <a:xfrm>
            <a:off x="7538561" y="5474256"/>
            <a:ext cx="6513909" cy="285750"/>
          </a:xfrm>
          <a:prstGeom prst="rect">
            <a:avLst/>
          </a:prstGeom>
          <a:noFill/>
          <a:ln/>
        </p:spPr>
        <p:txBody>
          <a:bodyPr wrap="square" lIns="0" tIns="0" rIns="0" bIns="0" rtlCol="0" anchor="t"/>
          <a:lstStyle/>
          <a:p>
            <a:pPr marL="0" indent="0" algn="l">
              <a:lnSpc>
                <a:spcPts val="1100"/>
              </a:lnSpc>
              <a:buNone/>
            </a:pPr>
            <a:r>
              <a:rPr lang="en-US" sz="700" dirty="0">
                <a:solidFill>
                  <a:srgbClr val="454240"/>
                </a:solidFill>
                <a:latin typeface="DM Sans" pitchFamily="34" charset="0"/>
                <a:ea typeface="DM Sans" pitchFamily="34" charset="-122"/>
                <a:cs typeface="DM Sans" pitchFamily="34" charset="-120"/>
              </a:rPr>
              <a:t>Movies typically span </a:t>
            </a:r>
            <a:r>
              <a:rPr lang="en-US" sz="700" b="1" dirty="0">
                <a:solidFill>
                  <a:srgbClr val="454240"/>
                </a:solidFill>
                <a:latin typeface="DM Sans" pitchFamily="34" charset="0"/>
                <a:ea typeface="DM Sans" pitchFamily="34" charset="-122"/>
                <a:cs typeface="DM Sans" pitchFamily="34" charset="-120"/>
              </a:rPr>
              <a:t>70-130 minutes</a:t>
            </a:r>
            <a:r>
              <a:rPr lang="en-US" sz="700" dirty="0">
                <a:solidFill>
                  <a:srgbClr val="454240"/>
                </a:solidFill>
                <a:latin typeface="DM Sans" pitchFamily="34" charset="0"/>
                <a:ea typeface="DM Sans" pitchFamily="34" charset="-122"/>
                <a:cs typeface="DM Sans" pitchFamily="34" charset="-120"/>
              </a:rPr>
              <a:t>, optimized for single viewing sessions, while TV Shows often boast multi-season, episodic formats designed for binge-watching engagement.</a:t>
            </a:r>
            <a:endParaRPr lang="en-US" sz="700" dirty="0"/>
          </a:p>
        </p:txBody>
      </p:sp>
      <p:sp>
        <p:nvSpPr>
          <p:cNvPr id="38" name="Shape 34"/>
          <p:cNvSpPr/>
          <p:nvPr/>
        </p:nvSpPr>
        <p:spPr>
          <a:xfrm>
            <a:off x="7203519" y="5408890"/>
            <a:ext cx="223361" cy="223361"/>
          </a:xfrm>
          <a:prstGeom prst="roundRect">
            <a:avLst>
              <a:gd name="adj" fmla="val 16800"/>
            </a:avLst>
          </a:prstGeom>
          <a:solidFill>
            <a:srgbClr val="FFFDFA"/>
          </a:solidFill>
          <a:ln w="7620">
            <a:solidFill>
              <a:srgbClr val="DDD3BA"/>
            </a:solidFill>
            <a:prstDash val="solid"/>
          </a:ln>
        </p:spPr>
      </p:sp>
      <p:pic>
        <p:nvPicPr>
          <p:cNvPr id="3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9360" y="5464731"/>
            <a:ext cx="111681" cy="111681"/>
          </a:xfrm>
          <a:prstGeom prst="rect">
            <a:avLst/>
          </a:prstGeom>
        </p:spPr>
      </p:pic>
      <p:sp>
        <p:nvSpPr>
          <p:cNvPr id="40" name="Text 35"/>
          <p:cNvSpPr/>
          <p:nvPr/>
        </p:nvSpPr>
        <p:spPr>
          <a:xfrm>
            <a:off x="481012" y="5990868"/>
            <a:ext cx="5549265" cy="223361"/>
          </a:xfrm>
          <a:prstGeom prst="rect">
            <a:avLst/>
          </a:prstGeom>
          <a:noFill/>
          <a:ln/>
        </p:spPr>
        <p:txBody>
          <a:bodyPr wrap="none" lIns="0" tIns="0" rIns="0" bIns="0" rtlCol="0" anchor="t"/>
          <a:lstStyle/>
          <a:p>
            <a:pPr marL="0" indent="0" algn="l">
              <a:lnSpc>
                <a:spcPts val="1750"/>
              </a:lnSpc>
              <a:buNone/>
            </a:pPr>
            <a:r>
              <a:rPr lang="en-US" sz="1400" dirty="0">
                <a:solidFill>
                  <a:srgbClr val="5C4E3D"/>
                </a:solidFill>
                <a:latin typeface="Libre Baskerville" pitchFamily="34" charset="0"/>
                <a:ea typeface="Libre Baskerville" pitchFamily="34" charset="-122"/>
                <a:cs typeface="Libre Baskerville" pitchFamily="34" charset="-120"/>
              </a:rPr>
              <a:t>Data Preprocessing: Navigating Challenges for Clean Insights</a:t>
            </a:r>
            <a:endParaRPr lang="en-US" sz="1400" dirty="0"/>
          </a:p>
        </p:txBody>
      </p:sp>
      <p:sp>
        <p:nvSpPr>
          <p:cNvPr id="41" name="Text 36"/>
          <p:cNvSpPr/>
          <p:nvPr/>
        </p:nvSpPr>
        <p:spPr>
          <a:xfrm>
            <a:off x="481012" y="6348174"/>
            <a:ext cx="13668375" cy="142875"/>
          </a:xfrm>
          <a:prstGeom prst="rect">
            <a:avLst/>
          </a:prstGeom>
          <a:noFill/>
          <a:ln/>
        </p:spPr>
        <p:txBody>
          <a:bodyPr wrap="none" lIns="0" tIns="0" rIns="0" bIns="0" rtlCol="0" anchor="t"/>
          <a:lstStyle/>
          <a:p>
            <a:pPr marL="0" indent="0" algn="l">
              <a:lnSpc>
                <a:spcPts val="1100"/>
              </a:lnSpc>
              <a:buNone/>
            </a:pPr>
            <a:r>
              <a:rPr lang="en-US" sz="700" dirty="0">
                <a:solidFill>
                  <a:srgbClr val="454240"/>
                </a:solidFill>
                <a:latin typeface="DM Sans" pitchFamily="34" charset="0"/>
                <a:ea typeface="DM Sans" pitchFamily="34" charset="-122"/>
                <a:cs typeface="DM Sans" pitchFamily="34" charset="-120"/>
              </a:rPr>
              <a:t>Transforming raw data into a pristine, analysis-ready format often presents unique challenges. Our preprocessing phase is designed to systematically address these to ensure the highest data quality.</a:t>
            </a:r>
            <a:endParaRPr lang="en-US" sz="700" dirty="0"/>
          </a:p>
        </p:txBody>
      </p:sp>
      <p:sp>
        <p:nvSpPr>
          <p:cNvPr id="42" name="Shape 37"/>
          <p:cNvSpPr/>
          <p:nvPr/>
        </p:nvSpPr>
        <p:spPr>
          <a:xfrm>
            <a:off x="481012" y="6591538"/>
            <a:ext cx="4496514" cy="1172885"/>
          </a:xfrm>
          <a:prstGeom prst="roundRect">
            <a:avLst>
              <a:gd name="adj" fmla="val 3199"/>
            </a:avLst>
          </a:prstGeom>
          <a:solidFill>
            <a:srgbClr val="F7EDD4"/>
          </a:solidFill>
          <a:ln w="7620">
            <a:solidFill>
              <a:srgbClr val="DDD3BA"/>
            </a:solidFill>
            <a:prstDash val="solid"/>
          </a:ln>
        </p:spPr>
      </p:sp>
      <p:sp>
        <p:nvSpPr>
          <p:cNvPr id="43" name="Shape 38"/>
          <p:cNvSpPr/>
          <p:nvPr/>
        </p:nvSpPr>
        <p:spPr>
          <a:xfrm>
            <a:off x="577929" y="6688455"/>
            <a:ext cx="268010" cy="268010"/>
          </a:xfrm>
          <a:prstGeom prst="roundRect">
            <a:avLst>
              <a:gd name="adj" fmla="val 34114718"/>
            </a:avLst>
          </a:prstGeom>
          <a:solidFill>
            <a:srgbClr val="B88E23"/>
          </a:solidFill>
          <a:ln/>
        </p:spPr>
      </p:sp>
      <p:pic>
        <p:nvPicPr>
          <p:cNvPr id="4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629" y="6762036"/>
            <a:ext cx="120610" cy="120610"/>
          </a:xfrm>
          <a:prstGeom prst="rect">
            <a:avLst/>
          </a:prstGeom>
        </p:spPr>
      </p:pic>
      <p:sp>
        <p:nvSpPr>
          <p:cNvPr id="45" name="Text 39"/>
          <p:cNvSpPr/>
          <p:nvPr/>
        </p:nvSpPr>
        <p:spPr>
          <a:xfrm>
            <a:off x="577929" y="7045762"/>
            <a:ext cx="1116806" cy="139541"/>
          </a:xfrm>
          <a:prstGeom prst="rect">
            <a:avLst/>
          </a:prstGeom>
          <a:noFill/>
          <a:ln/>
        </p:spPr>
        <p:txBody>
          <a:bodyPr wrap="none" lIns="0" tIns="0" rIns="0" bIns="0" rtlCol="0" anchor="t"/>
          <a:lstStyle/>
          <a:p>
            <a:pPr marL="0" indent="0" algn="l">
              <a:lnSpc>
                <a:spcPts val="1050"/>
              </a:lnSpc>
              <a:buNone/>
            </a:pPr>
            <a:r>
              <a:rPr lang="en-US" sz="850" dirty="0">
                <a:solidFill>
                  <a:srgbClr val="454240"/>
                </a:solidFill>
                <a:latin typeface="Libre Baskerville" pitchFamily="34" charset="0"/>
                <a:ea typeface="Libre Baskerville" pitchFamily="34" charset="-122"/>
                <a:cs typeface="Libre Baskerville" pitchFamily="34" charset="-120"/>
              </a:rPr>
              <a:t>Missing Values</a:t>
            </a:r>
            <a:endParaRPr lang="en-US" sz="850" dirty="0"/>
          </a:p>
        </p:txBody>
      </p:sp>
      <p:sp>
        <p:nvSpPr>
          <p:cNvPr id="46" name="Text 40"/>
          <p:cNvSpPr/>
          <p:nvPr/>
        </p:nvSpPr>
        <p:spPr>
          <a:xfrm>
            <a:off x="577929" y="7238881"/>
            <a:ext cx="4302681" cy="428625"/>
          </a:xfrm>
          <a:prstGeom prst="rect">
            <a:avLst/>
          </a:prstGeom>
          <a:noFill/>
          <a:ln/>
        </p:spPr>
        <p:txBody>
          <a:bodyPr wrap="square" lIns="0" tIns="0" rIns="0" bIns="0" rtlCol="0" anchor="t"/>
          <a:lstStyle/>
          <a:p>
            <a:pPr marL="0" indent="0" algn="l">
              <a:lnSpc>
                <a:spcPts val="1100"/>
              </a:lnSpc>
              <a:buNone/>
            </a:pPr>
            <a:r>
              <a:rPr lang="en-US" sz="700" b="1" dirty="0">
                <a:solidFill>
                  <a:srgbClr val="454240"/>
                </a:solidFill>
                <a:latin typeface="DM Sans" pitchFamily="34" charset="0"/>
                <a:ea typeface="DM Sans" pitchFamily="34" charset="-122"/>
                <a:cs typeface="DM Sans" pitchFamily="34" charset="-120"/>
              </a:rPr>
              <a:t>Challenge:</a:t>
            </a:r>
            <a:r>
              <a:rPr lang="en-US" sz="700" dirty="0">
                <a:solidFill>
                  <a:srgbClr val="454240"/>
                </a:solidFill>
                <a:latin typeface="DM Sans" pitchFamily="34" charset="0"/>
                <a:ea typeface="DM Sans" pitchFamily="34" charset="-122"/>
                <a:cs typeface="DM Sans" pitchFamily="34" charset="-120"/>
              </a:rPr>
              <a:t> Incomplete data for 'director', 'cast', and 'country'.</a:t>
            </a:r>
            <a:r>
              <a:rPr lang="en-US" sz="700" b="1" dirty="0">
                <a:solidFill>
                  <a:srgbClr val="454240"/>
                </a:solidFill>
                <a:latin typeface="DM Sans" pitchFamily="34" charset="0"/>
                <a:ea typeface="DM Sans" pitchFamily="34" charset="-122"/>
                <a:cs typeface="DM Sans" pitchFamily="34" charset="-120"/>
              </a:rPr>
              <a:t>Solution:</a:t>
            </a:r>
            <a:r>
              <a:rPr lang="en-US" sz="700" dirty="0">
                <a:solidFill>
                  <a:srgbClr val="454240"/>
                </a:solidFill>
                <a:latin typeface="DM Sans" pitchFamily="34" charset="0"/>
                <a:ea typeface="DM Sans" pitchFamily="34" charset="-122"/>
                <a:cs typeface="DM Sans" pitchFamily="34" charset="-120"/>
              </a:rPr>
              <a:t> Strategic imputation based on content type or mode values, minimizing data loss and preserving analytical integrity.</a:t>
            </a:r>
            <a:endParaRPr lang="en-US" sz="700" dirty="0"/>
          </a:p>
        </p:txBody>
      </p:sp>
      <p:sp>
        <p:nvSpPr>
          <p:cNvPr id="47" name="Shape 41"/>
          <p:cNvSpPr/>
          <p:nvPr/>
        </p:nvSpPr>
        <p:spPr>
          <a:xfrm>
            <a:off x="5066824" y="6591538"/>
            <a:ext cx="4496633" cy="1172885"/>
          </a:xfrm>
          <a:prstGeom prst="roundRect">
            <a:avLst>
              <a:gd name="adj" fmla="val 3199"/>
            </a:avLst>
          </a:prstGeom>
          <a:solidFill>
            <a:srgbClr val="F7EDD4"/>
          </a:solidFill>
          <a:ln w="7620">
            <a:solidFill>
              <a:srgbClr val="DDD3BA"/>
            </a:solidFill>
            <a:prstDash val="solid"/>
          </a:ln>
        </p:spPr>
      </p:sp>
      <p:sp>
        <p:nvSpPr>
          <p:cNvPr id="48" name="Shape 42"/>
          <p:cNvSpPr/>
          <p:nvPr/>
        </p:nvSpPr>
        <p:spPr>
          <a:xfrm>
            <a:off x="5163741" y="6688455"/>
            <a:ext cx="268010" cy="268010"/>
          </a:xfrm>
          <a:prstGeom prst="roundRect">
            <a:avLst>
              <a:gd name="adj" fmla="val 34114718"/>
            </a:avLst>
          </a:prstGeom>
          <a:solidFill>
            <a:srgbClr val="B88E23"/>
          </a:solidFill>
          <a:ln/>
        </p:spPr>
      </p:sp>
      <p:pic>
        <p:nvPicPr>
          <p:cNvPr id="49"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37440" y="6762036"/>
            <a:ext cx="120610" cy="120610"/>
          </a:xfrm>
          <a:prstGeom prst="rect">
            <a:avLst/>
          </a:prstGeom>
        </p:spPr>
      </p:pic>
      <p:sp>
        <p:nvSpPr>
          <p:cNvPr id="50" name="Text 43"/>
          <p:cNvSpPr/>
          <p:nvPr/>
        </p:nvSpPr>
        <p:spPr>
          <a:xfrm>
            <a:off x="5163741" y="7045762"/>
            <a:ext cx="1200031" cy="139541"/>
          </a:xfrm>
          <a:prstGeom prst="rect">
            <a:avLst/>
          </a:prstGeom>
          <a:noFill/>
          <a:ln/>
        </p:spPr>
        <p:txBody>
          <a:bodyPr wrap="none" lIns="0" tIns="0" rIns="0" bIns="0" rtlCol="0" anchor="t"/>
          <a:lstStyle/>
          <a:p>
            <a:pPr marL="0" indent="0" algn="l">
              <a:lnSpc>
                <a:spcPts val="1050"/>
              </a:lnSpc>
              <a:buNone/>
            </a:pPr>
            <a:r>
              <a:rPr lang="en-US" sz="850" dirty="0">
                <a:solidFill>
                  <a:srgbClr val="454240"/>
                </a:solidFill>
                <a:latin typeface="Libre Baskerville" pitchFamily="34" charset="0"/>
                <a:ea typeface="Libre Baskerville" pitchFamily="34" charset="-122"/>
                <a:cs typeface="Libre Baskerville" pitchFamily="34" charset="-120"/>
              </a:rPr>
              <a:t>Inconsistent Formats</a:t>
            </a:r>
            <a:endParaRPr lang="en-US" sz="850" dirty="0"/>
          </a:p>
        </p:txBody>
      </p:sp>
      <p:sp>
        <p:nvSpPr>
          <p:cNvPr id="51" name="Text 44"/>
          <p:cNvSpPr/>
          <p:nvPr/>
        </p:nvSpPr>
        <p:spPr>
          <a:xfrm>
            <a:off x="5163741" y="7238881"/>
            <a:ext cx="4302800" cy="428625"/>
          </a:xfrm>
          <a:prstGeom prst="rect">
            <a:avLst/>
          </a:prstGeom>
          <a:noFill/>
          <a:ln/>
        </p:spPr>
        <p:txBody>
          <a:bodyPr wrap="square" lIns="0" tIns="0" rIns="0" bIns="0" rtlCol="0" anchor="t"/>
          <a:lstStyle/>
          <a:p>
            <a:pPr marL="0" indent="0" algn="l">
              <a:lnSpc>
                <a:spcPts val="1100"/>
              </a:lnSpc>
              <a:buNone/>
            </a:pPr>
            <a:r>
              <a:rPr lang="en-US" sz="700" b="1" dirty="0">
                <a:solidFill>
                  <a:srgbClr val="454240"/>
                </a:solidFill>
                <a:latin typeface="DM Sans" pitchFamily="34" charset="0"/>
                <a:ea typeface="DM Sans" pitchFamily="34" charset="-122"/>
                <a:cs typeface="DM Sans" pitchFamily="34" charset="-120"/>
              </a:rPr>
              <a:t>Challenge:</a:t>
            </a:r>
            <a:r>
              <a:rPr lang="en-US" sz="700" dirty="0">
                <a:solidFill>
                  <a:srgbClr val="454240"/>
                </a:solidFill>
                <a:latin typeface="DM Sans" pitchFamily="34" charset="0"/>
                <a:ea typeface="DM Sans" pitchFamily="34" charset="-122"/>
                <a:cs typeface="DM Sans" pitchFamily="34" charset="-120"/>
              </a:rPr>
              <a:t> Varied date formats and string encoding in text fields.</a:t>
            </a:r>
            <a:r>
              <a:rPr lang="en-US" sz="700" b="1" dirty="0">
                <a:solidFill>
                  <a:srgbClr val="454240"/>
                </a:solidFill>
                <a:latin typeface="DM Sans" pitchFamily="34" charset="0"/>
                <a:ea typeface="DM Sans" pitchFamily="34" charset="-122"/>
                <a:cs typeface="DM Sans" pitchFamily="34" charset="-120"/>
              </a:rPr>
              <a:t>Solution:</a:t>
            </a:r>
            <a:r>
              <a:rPr lang="en-US" sz="700" dirty="0">
                <a:solidFill>
                  <a:srgbClr val="454240"/>
                </a:solidFill>
                <a:latin typeface="DM Sans" pitchFamily="34" charset="0"/>
                <a:ea typeface="DM Sans" pitchFamily="34" charset="-122"/>
                <a:cs typeface="DM Sans" pitchFamily="34" charset="-120"/>
              </a:rPr>
              <a:t> Standardizing `date_added` to a consistent datetime format and cleaning textual entries for uniformity.</a:t>
            </a:r>
            <a:endParaRPr lang="en-US" sz="700" dirty="0"/>
          </a:p>
        </p:txBody>
      </p:sp>
      <p:sp>
        <p:nvSpPr>
          <p:cNvPr id="52" name="Shape 45"/>
          <p:cNvSpPr/>
          <p:nvPr/>
        </p:nvSpPr>
        <p:spPr>
          <a:xfrm>
            <a:off x="9652754" y="6591538"/>
            <a:ext cx="4496514" cy="1172885"/>
          </a:xfrm>
          <a:prstGeom prst="roundRect">
            <a:avLst>
              <a:gd name="adj" fmla="val 3199"/>
            </a:avLst>
          </a:prstGeom>
          <a:solidFill>
            <a:srgbClr val="F7EDD4"/>
          </a:solidFill>
          <a:ln w="7620">
            <a:solidFill>
              <a:srgbClr val="DDD3BA"/>
            </a:solidFill>
            <a:prstDash val="solid"/>
          </a:ln>
        </p:spPr>
      </p:sp>
      <p:sp>
        <p:nvSpPr>
          <p:cNvPr id="53" name="Shape 46"/>
          <p:cNvSpPr/>
          <p:nvPr/>
        </p:nvSpPr>
        <p:spPr>
          <a:xfrm>
            <a:off x="9749671" y="6688455"/>
            <a:ext cx="268010" cy="268010"/>
          </a:xfrm>
          <a:prstGeom prst="roundRect">
            <a:avLst>
              <a:gd name="adj" fmla="val 34114718"/>
            </a:avLst>
          </a:prstGeom>
          <a:solidFill>
            <a:srgbClr val="B88E23"/>
          </a:solidFill>
          <a:ln/>
        </p:spPr>
      </p:sp>
      <p:pic>
        <p:nvPicPr>
          <p:cNvPr id="54"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23371" y="6762036"/>
            <a:ext cx="120610" cy="120610"/>
          </a:xfrm>
          <a:prstGeom prst="rect">
            <a:avLst/>
          </a:prstGeom>
        </p:spPr>
      </p:pic>
      <p:sp>
        <p:nvSpPr>
          <p:cNvPr id="55" name="Text 47"/>
          <p:cNvSpPr/>
          <p:nvPr/>
        </p:nvSpPr>
        <p:spPr>
          <a:xfrm>
            <a:off x="9749671" y="7045762"/>
            <a:ext cx="1116806" cy="139541"/>
          </a:xfrm>
          <a:prstGeom prst="rect">
            <a:avLst/>
          </a:prstGeom>
          <a:noFill/>
          <a:ln/>
        </p:spPr>
        <p:txBody>
          <a:bodyPr wrap="none" lIns="0" tIns="0" rIns="0" bIns="0" rtlCol="0" anchor="t"/>
          <a:lstStyle/>
          <a:p>
            <a:pPr marL="0" indent="0" algn="l">
              <a:lnSpc>
                <a:spcPts val="1050"/>
              </a:lnSpc>
              <a:buNone/>
            </a:pPr>
            <a:r>
              <a:rPr lang="en-US" sz="850" dirty="0">
                <a:solidFill>
                  <a:srgbClr val="454240"/>
                </a:solidFill>
                <a:latin typeface="Libre Baskerville" pitchFamily="34" charset="0"/>
                <a:ea typeface="Libre Baskerville" pitchFamily="34" charset="-122"/>
                <a:cs typeface="Libre Baskerville" pitchFamily="34" charset="-120"/>
              </a:rPr>
              <a:t>Feature Creation</a:t>
            </a:r>
            <a:endParaRPr lang="en-US" sz="850" dirty="0"/>
          </a:p>
        </p:txBody>
      </p:sp>
      <p:sp>
        <p:nvSpPr>
          <p:cNvPr id="56" name="Text 48"/>
          <p:cNvSpPr/>
          <p:nvPr/>
        </p:nvSpPr>
        <p:spPr>
          <a:xfrm>
            <a:off x="9749671" y="7238881"/>
            <a:ext cx="4302681" cy="428625"/>
          </a:xfrm>
          <a:prstGeom prst="rect">
            <a:avLst/>
          </a:prstGeom>
          <a:noFill/>
          <a:ln/>
        </p:spPr>
        <p:txBody>
          <a:bodyPr wrap="square" lIns="0" tIns="0" rIns="0" bIns="0" rtlCol="0" anchor="t"/>
          <a:lstStyle/>
          <a:p>
            <a:pPr marL="0" indent="0" algn="l">
              <a:lnSpc>
                <a:spcPts val="1100"/>
              </a:lnSpc>
              <a:buNone/>
            </a:pPr>
            <a:r>
              <a:rPr lang="en-US" sz="700" b="1" dirty="0">
                <a:solidFill>
                  <a:srgbClr val="454240"/>
                </a:solidFill>
                <a:latin typeface="DM Sans" pitchFamily="34" charset="0"/>
                <a:ea typeface="DM Sans" pitchFamily="34" charset="-122"/>
                <a:cs typeface="DM Sans" pitchFamily="34" charset="-120"/>
              </a:rPr>
              <a:t>Challenge:</a:t>
            </a:r>
            <a:r>
              <a:rPr lang="en-US" sz="700" dirty="0">
                <a:solidFill>
                  <a:srgbClr val="454240"/>
                </a:solidFill>
                <a:latin typeface="DM Sans" pitchFamily="34" charset="0"/>
                <a:ea typeface="DM Sans" pitchFamily="34" charset="-122"/>
                <a:cs typeface="DM Sans" pitchFamily="34" charset="-120"/>
              </a:rPr>
              <a:t> Extracting more actionable insights from existing fields.</a:t>
            </a:r>
            <a:r>
              <a:rPr lang="en-US" sz="700" b="1" dirty="0">
                <a:solidFill>
                  <a:srgbClr val="454240"/>
                </a:solidFill>
                <a:latin typeface="DM Sans" pitchFamily="34" charset="0"/>
                <a:ea typeface="DM Sans" pitchFamily="34" charset="-122"/>
                <a:cs typeface="DM Sans" pitchFamily="34" charset="-120"/>
              </a:rPr>
              <a:t>Solution:</a:t>
            </a:r>
            <a:r>
              <a:rPr lang="en-US" sz="700" dirty="0">
                <a:solidFill>
                  <a:srgbClr val="454240"/>
                </a:solidFill>
                <a:latin typeface="DM Sans" pitchFamily="34" charset="0"/>
                <a:ea typeface="DM Sans" pitchFamily="34" charset="-122"/>
                <a:cs typeface="DM Sans" pitchFamily="34" charset="-120"/>
              </a:rPr>
              <a:t> Generating new features like `release_month` or `season_count` from `date_added` and `duration` to enrich temporal analysis.</a:t>
            </a:r>
            <a:endParaRPr lang="en-US" sz="700" dirty="0"/>
          </a:p>
        </p:txBody>
      </p:sp>
      <p:pic>
        <p:nvPicPr>
          <p:cNvPr id="58" name="Picture 57">
            <a:extLst>
              <a:ext uri="{FF2B5EF4-FFF2-40B4-BE49-F238E27FC236}">
                <a16:creationId xmlns:a16="http://schemas.microsoft.com/office/drawing/2014/main" id="{74F3E73D-FA57-403E-3F13-528703E72270}"/>
              </a:ext>
            </a:extLst>
          </p:cNvPr>
          <p:cNvPicPr>
            <a:picLocks noChangeAspect="1"/>
          </p:cNvPicPr>
          <p:nvPr/>
        </p:nvPicPr>
        <p:blipFill>
          <a:blip r:embed="rId14"/>
          <a:stretch>
            <a:fillRect/>
          </a:stretch>
        </p:blipFill>
        <p:spPr>
          <a:xfrm>
            <a:off x="12201186" y="7795245"/>
            <a:ext cx="2429214" cy="3624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5927288" cy="230386"/>
          </a:xfrm>
          <a:prstGeom prst="rect">
            <a:avLst/>
          </a:prstGeom>
          <a:noFill/>
          <a:ln/>
        </p:spPr>
        <p:txBody>
          <a:bodyPr wrap="none" lIns="0" tIns="0" rIns="0" bIns="0" rtlCol="0" anchor="t"/>
          <a:lstStyle/>
          <a:p>
            <a:pPr marL="0" indent="0" algn="l">
              <a:lnSpc>
                <a:spcPts val="1800"/>
              </a:lnSpc>
              <a:buNone/>
            </a:pPr>
            <a:r>
              <a:rPr lang="en-US" sz="1450" dirty="0">
                <a:solidFill>
                  <a:srgbClr val="5C4E3D"/>
                </a:solidFill>
                <a:latin typeface="Libre Baskerville" pitchFamily="34" charset="0"/>
                <a:ea typeface="Libre Baskerville" pitchFamily="34" charset="-122"/>
                <a:cs typeface="Libre Baskerville" pitchFamily="34" charset="-120"/>
              </a:rPr>
              <a:t>Exploratory Data Analysis: Unveiling Netflix's Content Strategy</a:t>
            </a:r>
            <a:endParaRPr lang="en-US" sz="1450" dirty="0"/>
          </a:p>
        </p:txBody>
      </p:sp>
      <p:sp>
        <p:nvSpPr>
          <p:cNvPr id="3" name="Text 1"/>
          <p:cNvSpPr/>
          <p:nvPr/>
        </p:nvSpPr>
        <p:spPr>
          <a:xfrm>
            <a:off x="396835" y="689610"/>
            <a:ext cx="13836729"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Embark on a visual journey through Netflix's content universe as we unveil critical trends and dynamics shaping one of the world's leading streaming platforms. This Exploratory Data Analysis (EDA) section brings to life key insights from our comprehensive dataset, offering a vivid snapshot of content distribution, genre preferences, global production hubs, and evolving release patterns that drive viewer engagement.</a:t>
            </a:r>
            <a:endParaRPr lang="en-US" sz="550" dirty="0"/>
          </a:p>
        </p:txBody>
      </p:sp>
      <p:sp>
        <p:nvSpPr>
          <p:cNvPr id="4" name="Text 2"/>
          <p:cNvSpPr/>
          <p:nvPr/>
        </p:nvSpPr>
        <p:spPr>
          <a:xfrm>
            <a:off x="396835" y="1035844"/>
            <a:ext cx="2461141" cy="138232"/>
          </a:xfrm>
          <a:prstGeom prst="rect">
            <a:avLst/>
          </a:prstGeom>
          <a:noFill/>
          <a:ln/>
        </p:spPr>
        <p:txBody>
          <a:bodyPr wrap="none" lIns="0" tIns="0" rIns="0" bIns="0" rtlCol="0" anchor="t"/>
          <a:lstStyle/>
          <a:p>
            <a:pPr marL="0" indent="0" algn="l">
              <a:lnSpc>
                <a:spcPts val="1050"/>
              </a:lnSpc>
              <a:buNone/>
            </a:pPr>
            <a:r>
              <a:rPr lang="en-US" sz="850" dirty="0">
                <a:solidFill>
                  <a:srgbClr val="5C4E3D"/>
                </a:solidFill>
                <a:latin typeface="Libre Baskerville" pitchFamily="34" charset="0"/>
                <a:ea typeface="Libre Baskerville" pitchFamily="34" charset="-122"/>
                <a:cs typeface="Libre Baskerville" pitchFamily="34" charset="-120"/>
              </a:rPr>
              <a:t>Movies vs TV Shows: A Clear Content Focus</a:t>
            </a:r>
            <a:endParaRPr lang="en-US" sz="850" dirty="0"/>
          </a:p>
        </p:txBody>
      </p:sp>
      <p:pic>
        <p:nvPicPr>
          <p:cNvPr id="5" name="Image 0" descr="preencoded.png"/>
          <p:cNvPicPr>
            <a:picLocks noChangeAspect="1"/>
          </p:cNvPicPr>
          <p:nvPr/>
        </p:nvPicPr>
        <p:blipFill>
          <a:blip r:embed="rId3"/>
          <a:stretch>
            <a:fillRect/>
          </a:stretch>
        </p:blipFill>
        <p:spPr>
          <a:xfrm>
            <a:off x="396835" y="1284565"/>
            <a:ext cx="7666673" cy="4461986"/>
          </a:xfrm>
          <a:prstGeom prst="rect">
            <a:avLst/>
          </a:prstGeom>
        </p:spPr>
      </p:pic>
      <p:sp>
        <p:nvSpPr>
          <p:cNvPr id="6" name="Text 3"/>
          <p:cNvSpPr/>
          <p:nvPr/>
        </p:nvSpPr>
        <p:spPr>
          <a:xfrm>
            <a:off x="396835" y="5829419"/>
            <a:ext cx="13836729"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The foundational bar chart unequivocally reveals Netflix's strategic emphasis on cinematic experiences. With movies outnumbering TV shows by a significant margin of roughly 2:1 (approximately 5,200 movies versus 2,400 TV shows), it's clear that the platform prioritizes a vast, on-demand film library, driving initial user acquisition and offering immediate viewing gratification. This dominance highlights a core pillar of Netflix's content strategy.</a:t>
            </a:r>
            <a:endParaRPr lang="en-US" sz="550" dirty="0"/>
          </a:p>
        </p:txBody>
      </p:sp>
      <p:sp>
        <p:nvSpPr>
          <p:cNvPr id="7" name="Text 4"/>
          <p:cNvSpPr/>
          <p:nvPr/>
        </p:nvSpPr>
        <p:spPr>
          <a:xfrm>
            <a:off x="396835" y="6175653"/>
            <a:ext cx="2835116" cy="138232"/>
          </a:xfrm>
          <a:prstGeom prst="rect">
            <a:avLst/>
          </a:prstGeom>
          <a:noFill/>
          <a:ln/>
        </p:spPr>
        <p:txBody>
          <a:bodyPr wrap="none" lIns="0" tIns="0" rIns="0" bIns="0" rtlCol="0" anchor="t"/>
          <a:lstStyle/>
          <a:p>
            <a:pPr marL="0" indent="0" algn="l">
              <a:lnSpc>
                <a:spcPts val="1050"/>
              </a:lnSpc>
              <a:buNone/>
            </a:pPr>
            <a:r>
              <a:rPr lang="en-US" sz="850" dirty="0">
                <a:solidFill>
                  <a:srgbClr val="5C4E3D"/>
                </a:solidFill>
                <a:latin typeface="Libre Baskerville" pitchFamily="34" charset="0"/>
                <a:ea typeface="Libre Baskerville" pitchFamily="34" charset="-122"/>
                <a:cs typeface="Libre Baskerville" pitchFamily="34" charset="-120"/>
              </a:rPr>
              <a:t>Ratings Distribution: Targeting Specific Audiences</a:t>
            </a:r>
            <a:endParaRPr lang="en-US" sz="850" dirty="0"/>
          </a:p>
        </p:txBody>
      </p:sp>
      <p:pic>
        <p:nvPicPr>
          <p:cNvPr id="8" name="Image 1" descr="preencoded.png"/>
          <p:cNvPicPr>
            <a:picLocks noChangeAspect="1"/>
          </p:cNvPicPr>
          <p:nvPr/>
        </p:nvPicPr>
        <p:blipFill>
          <a:blip r:embed="rId4"/>
          <a:stretch>
            <a:fillRect/>
          </a:stretch>
        </p:blipFill>
        <p:spPr>
          <a:xfrm>
            <a:off x="396835" y="6424374"/>
            <a:ext cx="8993862" cy="4451866"/>
          </a:xfrm>
          <a:prstGeom prst="rect">
            <a:avLst/>
          </a:prstGeom>
        </p:spPr>
      </p:pic>
      <p:sp>
        <p:nvSpPr>
          <p:cNvPr id="9" name="Text 5"/>
          <p:cNvSpPr/>
          <p:nvPr/>
        </p:nvSpPr>
        <p:spPr>
          <a:xfrm>
            <a:off x="396835" y="10959108"/>
            <a:ext cx="13836729"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Delving into content suitability, this bar chart on ratings distribution uncovers a striking insight: 'TV-MA' (Mature Audiences) and 'TV-14' (Parents Strongly Cautioned) categories collectively dominate the Netflix catalog. This prominence, accounting for a substantial majority of titles, signals a deliberate focus on mature and young adult audiences, suggesting Netflix primarily caters to demographics capable of consuming more complex or adult-oriented narratives, rather than exclusively family-friendly programming.</a:t>
            </a:r>
            <a:endParaRPr lang="en-US" sz="550" dirty="0"/>
          </a:p>
        </p:txBody>
      </p:sp>
      <p:sp>
        <p:nvSpPr>
          <p:cNvPr id="10" name="Text 6"/>
          <p:cNvSpPr/>
          <p:nvPr/>
        </p:nvSpPr>
        <p:spPr>
          <a:xfrm>
            <a:off x="396835" y="11305342"/>
            <a:ext cx="3306961" cy="138232"/>
          </a:xfrm>
          <a:prstGeom prst="rect">
            <a:avLst/>
          </a:prstGeom>
          <a:noFill/>
          <a:ln/>
        </p:spPr>
        <p:txBody>
          <a:bodyPr wrap="none" lIns="0" tIns="0" rIns="0" bIns="0" rtlCol="0" anchor="t"/>
          <a:lstStyle/>
          <a:p>
            <a:pPr marL="0" indent="0" algn="l">
              <a:lnSpc>
                <a:spcPts val="1050"/>
              </a:lnSpc>
              <a:buNone/>
            </a:pPr>
            <a:r>
              <a:rPr lang="en-US" sz="850" dirty="0">
                <a:solidFill>
                  <a:srgbClr val="5C4E3D"/>
                </a:solidFill>
                <a:latin typeface="Libre Baskerville" pitchFamily="34" charset="0"/>
                <a:ea typeface="Libre Baskerville" pitchFamily="34" charset="-122"/>
                <a:cs typeface="Libre Baskerville" pitchFamily="34" charset="-120"/>
              </a:rPr>
              <a:t>Missing Data Heatmap: Understanding Data Completeness</a:t>
            </a:r>
            <a:endParaRPr lang="en-US" sz="850" dirty="0"/>
          </a:p>
        </p:txBody>
      </p:sp>
      <p:pic>
        <p:nvPicPr>
          <p:cNvPr id="11" name="Image 2" descr="preencoded.png"/>
          <p:cNvPicPr>
            <a:picLocks noChangeAspect="1"/>
          </p:cNvPicPr>
          <p:nvPr/>
        </p:nvPicPr>
        <p:blipFill>
          <a:blip r:embed="rId5"/>
          <a:stretch>
            <a:fillRect/>
          </a:stretch>
        </p:blipFill>
        <p:spPr>
          <a:xfrm>
            <a:off x="396835" y="11554063"/>
            <a:ext cx="7666673" cy="5036939"/>
          </a:xfrm>
          <a:prstGeom prst="rect">
            <a:avLst/>
          </a:prstGeom>
        </p:spPr>
      </p:pic>
      <p:sp>
        <p:nvSpPr>
          <p:cNvPr id="12" name="Text 7"/>
          <p:cNvSpPr/>
          <p:nvPr/>
        </p:nvSpPr>
        <p:spPr>
          <a:xfrm>
            <a:off x="396835" y="16673870"/>
            <a:ext cx="13836729"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This heatmap provides a crucial visualization of data completeness across the dataset. It immediately highlights that 'Director' and 'Cast' fields show the most significant gaps, indicating challenges in obtaining comprehensive metadata for creative personnel. Understanding these missing values is vital for assessing the reliability of analyses that depend on these specific attributes and informs subsequent data cleaning strategies.</a:t>
            </a:r>
            <a:endParaRPr lang="en-US" sz="550" dirty="0"/>
          </a:p>
        </p:txBody>
      </p:sp>
      <p:sp>
        <p:nvSpPr>
          <p:cNvPr id="13" name="Text 8"/>
          <p:cNvSpPr/>
          <p:nvPr/>
        </p:nvSpPr>
        <p:spPr>
          <a:xfrm>
            <a:off x="396835" y="17020103"/>
            <a:ext cx="2844522" cy="138232"/>
          </a:xfrm>
          <a:prstGeom prst="rect">
            <a:avLst/>
          </a:prstGeom>
          <a:noFill/>
          <a:ln/>
        </p:spPr>
        <p:txBody>
          <a:bodyPr wrap="none" lIns="0" tIns="0" rIns="0" bIns="0" rtlCol="0" anchor="t"/>
          <a:lstStyle/>
          <a:p>
            <a:pPr marL="0" indent="0" algn="l">
              <a:lnSpc>
                <a:spcPts val="1050"/>
              </a:lnSpc>
              <a:buNone/>
            </a:pPr>
            <a:r>
              <a:rPr lang="en-US" sz="850" dirty="0">
                <a:solidFill>
                  <a:srgbClr val="5C4E3D"/>
                </a:solidFill>
                <a:latin typeface="Libre Baskerville" pitchFamily="34" charset="0"/>
                <a:ea typeface="Libre Baskerville" pitchFamily="34" charset="-122"/>
                <a:cs typeface="Libre Baskerville" pitchFamily="34" charset="-120"/>
              </a:rPr>
              <a:t>Top 10 Countries: Global Production Powerhouses</a:t>
            </a:r>
            <a:endParaRPr lang="en-US" sz="850" dirty="0"/>
          </a:p>
        </p:txBody>
      </p:sp>
      <p:pic>
        <p:nvPicPr>
          <p:cNvPr id="14" name="Image 3" descr="preencoded.png"/>
          <p:cNvPicPr>
            <a:picLocks noChangeAspect="1"/>
          </p:cNvPicPr>
          <p:nvPr/>
        </p:nvPicPr>
        <p:blipFill>
          <a:blip r:embed="rId6"/>
          <a:stretch>
            <a:fillRect/>
          </a:stretch>
        </p:blipFill>
        <p:spPr>
          <a:xfrm>
            <a:off x="396835" y="17268825"/>
            <a:ext cx="8993862" cy="4308038"/>
          </a:xfrm>
          <a:prstGeom prst="rect">
            <a:avLst/>
          </a:prstGeom>
        </p:spPr>
      </p:pic>
      <p:sp>
        <p:nvSpPr>
          <p:cNvPr id="15" name="Text 9"/>
          <p:cNvSpPr/>
          <p:nvPr/>
        </p:nvSpPr>
        <p:spPr>
          <a:xfrm>
            <a:off x="396835" y="21659731"/>
            <a:ext cx="13836729"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This bar chart vividly illustrates the geographic landscape of Netflix's content production. The United States stands as the undisputed leader, contributing a vast majority of titles. However, the significant contributions from India and the United Kingdom underscore Netflix's commitment to international content and its strategy to localize offerings, recognizing these regions as key global production hubs for a diverse audience.</a:t>
            </a:r>
            <a:endParaRPr lang="en-US" sz="550" dirty="0"/>
          </a:p>
        </p:txBody>
      </p:sp>
      <p:sp>
        <p:nvSpPr>
          <p:cNvPr id="16" name="Text 10"/>
          <p:cNvSpPr/>
          <p:nvPr/>
        </p:nvSpPr>
        <p:spPr>
          <a:xfrm>
            <a:off x="396835" y="22005965"/>
            <a:ext cx="3236476" cy="138232"/>
          </a:xfrm>
          <a:prstGeom prst="rect">
            <a:avLst/>
          </a:prstGeom>
          <a:noFill/>
          <a:ln/>
        </p:spPr>
        <p:txBody>
          <a:bodyPr wrap="none" lIns="0" tIns="0" rIns="0" bIns="0" rtlCol="0" anchor="t"/>
          <a:lstStyle/>
          <a:p>
            <a:pPr marL="0" indent="0" algn="l">
              <a:lnSpc>
                <a:spcPts val="1050"/>
              </a:lnSpc>
              <a:buNone/>
            </a:pPr>
            <a:r>
              <a:rPr lang="en-US" sz="850" dirty="0">
                <a:solidFill>
                  <a:srgbClr val="5C4E3D"/>
                </a:solidFill>
                <a:latin typeface="Libre Baskerville" pitchFamily="34" charset="0"/>
                <a:ea typeface="Libre Baskerville" pitchFamily="34" charset="-122"/>
                <a:cs typeface="Libre Baskerville" pitchFamily="34" charset="-120"/>
              </a:rPr>
              <a:t>Top 10 Genres: Universal Appeal and Diverse Storytelling</a:t>
            </a:r>
            <a:endParaRPr lang="en-US" sz="850" dirty="0"/>
          </a:p>
        </p:txBody>
      </p:sp>
      <p:pic>
        <p:nvPicPr>
          <p:cNvPr id="17" name="Image 4" descr="preencoded.png"/>
          <p:cNvPicPr>
            <a:picLocks noChangeAspect="1"/>
          </p:cNvPicPr>
          <p:nvPr/>
        </p:nvPicPr>
        <p:blipFill>
          <a:blip r:embed="rId7"/>
          <a:stretch>
            <a:fillRect/>
          </a:stretch>
        </p:blipFill>
        <p:spPr>
          <a:xfrm>
            <a:off x="396835" y="22254686"/>
            <a:ext cx="8993862" cy="4119086"/>
          </a:xfrm>
          <a:prstGeom prst="rect">
            <a:avLst/>
          </a:prstGeom>
        </p:spPr>
      </p:pic>
      <p:sp>
        <p:nvSpPr>
          <p:cNvPr id="18" name="Text 11"/>
          <p:cNvSpPr/>
          <p:nvPr/>
        </p:nvSpPr>
        <p:spPr>
          <a:xfrm>
            <a:off x="396835" y="26456640"/>
            <a:ext cx="13836729" cy="117872"/>
          </a:xfrm>
          <a:prstGeom prst="rect">
            <a:avLst/>
          </a:prstGeom>
          <a:noFill/>
          <a:ln/>
        </p:spPr>
        <p:txBody>
          <a:bodyPr wrap="non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This visualization of the top 10 genres showcases Netflix's strategic approach to content categorization. 'International Movies', 'Dramas', and 'Comedies' consistently rank at the top, reflecting a deliberate effort to offer universally appealing content that transcends cultural boundaries. This broad genre focus is key to attracting and retaining a diverse global subscriber base.</a:t>
            </a:r>
            <a:endParaRPr lang="en-US" sz="550" dirty="0"/>
          </a:p>
        </p:txBody>
      </p:sp>
      <p:sp>
        <p:nvSpPr>
          <p:cNvPr id="19" name="Text 12"/>
          <p:cNvSpPr/>
          <p:nvPr/>
        </p:nvSpPr>
        <p:spPr>
          <a:xfrm>
            <a:off x="396835" y="26685002"/>
            <a:ext cx="2768918" cy="138232"/>
          </a:xfrm>
          <a:prstGeom prst="rect">
            <a:avLst/>
          </a:prstGeom>
          <a:noFill/>
          <a:ln/>
        </p:spPr>
        <p:txBody>
          <a:bodyPr wrap="none" lIns="0" tIns="0" rIns="0" bIns="0" rtlCol="0" anchor="t"/>
          <a:lstStyle/>
          <a:p>
            <a:pPr marL="0" indent="0" algn="l">
              <a:lnSpc>
                <a:spcPts val="1050"/>
              </a:lnSpc>
              <a:buNone/>
            </a:pPr>
            <a:r>
              <a:rPr lang="en-US" sz="850" dirty="0">
                <a:solidFill>
                  <a:srgbClr val="5C4E3D"/>
                </a:solidFill>
                <a:latin typeface="Libre Baskerville" pitchFamily="34" charset="0"/>
                <a:ea typeface="Libre Baskerville" pitchFamily="34" charset="-122"/>
                <a:cs typeface="Libre Baskerville" pitchFamily="34" charset="-120"/>
              </a:rPr>
              <a:t>Titles Added Per Year: Unprecedented Expansion</a:t>
            </a:r>
            <a:endParaRPr lang="en-US" sz="850" dirty="0"/>
          </a:p>
        </p:txBody>
      </p:sp>
      <p:pic>
        <p:nvPicPr>
          <p:cNvPr id="20" name="Image 5" descr="preencoded.png"/>
          <p:cNvPicPr>
            <a:picLocks noChangeAspect="1"/>
          </p:cNvPicPr>
          <p:nvPr/>
        </p:nvPicPr>
        <p:blipFill>
          <a:blip r:embed="rId8"/>
          <a:stretch>
            <a:fillRect/>
          </a:stretch>
        </p:blipFill>
        <p:spPr>
          <a:xfrm>
            <a:off x="396835" y="26933723"/>
            <a:ext cx="8993862" cy="4658797"/>
          </a:xfrm>
          <a:prstGeom prst="rect">
            <a:avLst/>
          </a:prstGeom>
        </p:spPr>
      </p:pic>
      <p:sp>
        <p:nvSpPr>
          <p:cNvPr id="21" name="Text 13"/>
          <p:cNvSpPr/>
          <p:nvPr/>
        </p:nvSpPr>
        <p:spPr>
          <a:xfrm>
            <a:off x="396835" y="31675387"/>
            <a:ext cx="13836729" cy="117872"/>
          </a:xfrm>
          <a:prstGeom prst="rect">
            <a:avLst/>
          </a:prstGeom>
          <a:noFill/>
          <a:ln/>
        </p:spPr>
        <p:txBody>
          <a:bodyPr wrap="non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This insightful line chart maps the exponential growth of Netflix's content library, revealing a dramatic surge in title additions, especially peaking around 2019. This period marks a phase of aggressive expansion, likely fueled by increased investment in original content and broader acquisition efforts, signifying Netflix's push to solidify its market dominance before the intensifying streaming wars.</a:t>
            </a:r>
            <a:endParaRPr lang="en-US" sz="550" dirty="0"/>
          </a:p>
        </p:txBody>
      </p:sp>
      <p:sp>
        <p:nvSpPr>
          <p:cNvPr id="22" name="Text 14"/>
          <p:cNvSpPr/>
          <p:nvPr/>
        </p:nvSpPr>
        <p:spPr>
          <a:xfrm>
            <a:off x="396835" y="31903749"/>
            <a:ext cx="3210044" cy="138232"/>
          </a:xfrm>
          <a:prstGeom prst="rect">
            <a:avLst/>
          </a:prstGeom>
          <a:noFill/>
          <a:ln/>
        </p:spPr>
        <p:txBody>
          <a:bodyPr wrap="none" lIns="0" tIns="0" rIns="0" bIns="0" rtlCol="0" anchor="t"/>
          <a:lstStyle/>
          <a:p>
            <a:pPr marL="0" indent="0" algn="l">
              <a:lnSpc>
                <a:spcPts val="1050"/>
              </a:lnSpc>
              <a:buNone/>
            </a:pPr>
            <a:r>
              <a:rPr lang="en-US" sz="850" dirty="0">
                <a:solidFill>
                  <a:srgbClr val="5C4E3D"/>
                </a:solidFill>
                <a:latin typeface="Libre Baskerville" pitchFamily="34" charset="0"/>
                <a:ea typeface="Libre Baskerville" pitchFamily="34" charset="-122"/>
                <a:cs typeface="Libre Baskerville" pitchFamily="34" charset="-120"/>
              </a:rPr>
              <a:t>Movie Duration Distribution: The Standard Feature Film</a:t>
            </a:r>
            <a:endParaRPr lang="en-US" sz="850" dirty="0"/>
          </a:p>
        </p:txBody>
      </p:sp>
      <p:pic>
        <p:nvPicPr>
          <p:cNvPr id="23" name="Image 6" descr="preencoded.png"/>
          <p:cNvPicPr>
            <a:picLocks noChangeAspect="1"/>
          </p:cNvPicPr>
          <p:nvPr/>
        </p:nvPicPr>
        <p:blipFill>
          <a:blip r:embed="rId9"/>
          <a:stretch>
            <a:fillRect/>
          </a:stretch>
        </p:blipFill>
        <p:spPr>
          <a:xfrm>
            <a:off x="396835" y="32152471"/>
            <a:ext cx="8993862" cy="5400794"/>
          </a:xfrm>
          <a:prstGeom prst="rect">
            <a:avLst/>
          </a:prstGeom>
        </p:spPr>
      </p:pic>
      <p:sp>
        <p:nvSpPr>
          <p:cNvPr id="24" name="Text 15"/>
          <p:cNvSpPr/>
          <p:nvPr/>
        </p:nvSpPr>
        <p:spPr>
          <a:xfrm>
            <a:off x="396835" y="37636133"/>
            <a:ext cx="13836729"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The histogram of movie durations clearly illustrates a concentration of titles within the 80-120 minute range. This aligns perfectly with the standard length of a feature film, indicating Netflix's adherence to traditional cinematic formats. While some outliers exist, the vast majority of its film offerings are optimized for single, cohesive viewing experiences, appealing to audiences accustomed to conventional movie lengths.</a:t>
            </a:r>
            <a:endParaRPr lang="en-US" sz="550" dirty="0"/>
          </a:p>
        </p:txBody>
      </p:sp>
      <p:sp>
        <p:nvSpPr>
          <p:cNvPr id="25" name="Text 16"/>
          <p:cNvSpPr/>
          <p:nvPr/>
        </p:nvSpPr>
        <p:spPr>
          <a:xfrm>
            <a:off x="396835" y="37982366"/>
            <a:ext cx="2934772" cy="138232"/>
          </a:xfrm>
          <a:prstGeom prst="rect">
            <a:avLst/>
          </a:prstGeom>
          <a:noFill/>
          <a:ln/>
        </p:spPr>
        <p:txBody>
          <a:bodyPr wrap="none" lIns="0" tIns="0" rIns="0" bIns="0" rtlCol="0" anchor="t"/>
          <a:lstStyle/>
          <a:p>
            <a:pPr marL="0" indent="0" algn="l">
              <a:lnSpc>
                <a:spcPts val="1050"/>
              </a:lnSpc>
              <a:buNone/>
            </a:pPr>
            <a:r>
              <a:rPr lang="en-US" sz="850" dirty="0">
                <a:solidFill>
                  <a:srgbClr val="5C4E3D"/>
                </a:solidFill>
                <a:latin typeface="Libre Baskerville" pitchFamily="34" charset="0"/>
                <a:ea typeface="Libre Baskerville" pitchFamily="34" charset="-122"/>
                <a:cs typeface="Libre Baskerville" pitchFamily="34" charset="-120"/>
              </a:rPr>
              <a:t>TV Show Season Counts: The Rise of Limited Series</a:t>
            </a:r>
            <a:endParaRPr lang="en-US" sz="850" dirty="0"/>
          </a:p>
        </p:txBody>
      </p:sp>
      <p:pic>
        <p:nvPicPr>
          <p:cNvPr id="26" name="Image 7" descr="preencoded.png"/>
          <p:cNvPicPr>
            <a:picLocks noChangeAspect="1"/>
          </p:cNvPicPr>
          <p:nvPr/>
        </p:nvPicPr>
        <p:blipFill>
          <a:blip r:embed="rId10"/>
          <a:stretch>
            <a:fillRect/>
          </a:stretch>
        </p:blipFill>
        <p:spPr>
          <a:xfrm>
            <a:off x="396835" y="38231088"/>
            <a:ext cx="7666673" cy="4665107"/>
          </a:xfrm>
          <a:prstGeom prst="rect">
            <a:avLst/>
          </a:prstGeom>
        </p:spPr>
      </p:pic>
      <p:sp>
        <p:nvSpPr>
          <p:cNvPr id="27" name="Text 17"/>
          <p:cNvSpPr/>
          <p:nvPr/>
        </p:nvSpPr>
        <p:spPr>
          <a:xfrm>
            <a:off x="396835" y="42979062"/>
            <a:ext cx="13836729"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This visualization offers a fascinating look into Netflix's TV show structure. A striking majority of TV shows on the platform consist of only 1 or 2 seasons, with a sharp decline in titles extending beyond this. This pattern strongly suggests a prevalence of limited series or shows that did not secure long-term renewals, reflecting either a strategic choice towards shorter, more contained narratives or the competitive nature of content retention.</a:t>
            </a:r>
            <a:endParaRPr lang="en-US" sz="550" dirty="0"/>
          </a:p>
        </p:txBody>
      </p:sp>
      <p:sp>
        <p:nvSpPr>
          <p:cNvPr id="28" name="Text 18"/>
          <p:cNvSpPr/>
          <p:nvPr/>
        </p:nvSpPr>
        <p:spPr>
          <a:xfrm>
            <a:off x="396835" y="43325296"/>
            <a:ext cx="3335179" cy="184190"/>
          </a:xfrm>
          <a:prstGeom prst="rect">
            <a:avLst/>
          </a:prstGeom>
          <a:noFill/>
          <a:ln/>
        </p:spPr>
        <p:txBody>
          <a:bodyPr wrap="none" lIns="0" tIns="0" rIns="0" bIns="0" rtlCol="0" anchor="t"/>
          <a:lstStyle/>
          <a:p>
            <a:pPr marL="0" indent="0" algn="l">
              <a:lnSpc>
                <a:spcPts val="1450"/>
              </a:lnSpc>
              <a:buNone/>
            </a:pPr>
            <a:r>
              <a:rPr lang="en-US" sz="1150" dirty="0">
                <a:solidFill>
                  <a:srgbClr val="5C4E3D"/>
                </a:solidFill>
                <a:latin typeface="Libre Baskerville" pitchFamily="34" charset="0"/>
                <a:ea typeface="Libre Baskerville" pitchFamily="34" charset="-122"/>
                <a:cs typeface="Libre Baskerville" pitchFamily="34" charset="-120"/>
              </a:rPr>
              <a:t>Key Insights from Exploratory Data Analysis</a:t>
            </a:r>
            <a:endParaRPr lang="en-US" sz="1150" dirty="0"/>
          </a:p>
        </p:txBody>
      </p:sp>
      <p:sp>
        <p:nvSpPr>
          <p:cNvPr id="29" name="Text 19"/>
          <p:cNvSpPr/>
          <p:nvPr/>
        </p:nvSpPr>
        <p:spPr>
          <a:xfrm>
            <a:off x="396835" y="43619976"/>
            <a:ext cx="13836729" cy="117872"/>
          </a:xfrm>
          <a:prstGeom prst="rect">
            <a:avLst/>
          </a:prstGeom>
          <a:noFill/>
          <a:ln/>
        </p:spPr>
        <p:txBody>
          <a:bodyPr wrap="non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This comprehensive EDA provides a robust foundation for understanding Netflix's content ecosystem:</a:t>
            </a:r>
            <a:endParaRPr lang="en-US" sz="550" dirty="0"/>
          </a:p>
        </p:txBody>
      </p:sp>
      <p:sp>
        <p:nvSpPr>
          <p:cNvPr id="30" name="Text 20"/>
          <p:cNvSpPr/>
          <p:nvPr/>
        </p:nvSpPr>
        <p:spPr>
          <a:xfrm>
            <a:off x="396835" y="43820715"/>
            <a:ext cx="13836729"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Cinematic Priority:</a:t>
            </a:r>
            <a:r>
              <a:rPr lang="en-US" sz="550" dirty="0">
                <a:solidFill>
                  <a:srgbClr val="454240"/>
                </a:solidFill>
                <a:latin typeface="DM Sans" pitchFamily="34" charset="0"/>
                <a:ea typeface="DM Sans" pitchFamily="34" charset="-122"/>
                <a:cs typeface="DM Sans" pitchFamily="34" charset="-120"/>
              </a:rPr>
              <a:t> Movies significantly outnumber TV shows, underscoring a strong focus on a vast film library.</a:t>
            </a:r>
            <a:endParaRPr lang="en-US" sz="550" dirty="0"/>
          </a:p>
        </p:txBody>
      </p:sp>
      <p:sp>
        <p:nvSpPr>
          <p:cNvPr id="31" name="Text 21"/>
          <p:cNvSpPr/>
          <p:nvPr/>
        </p:nvSpPr>
        <p:spPr>
          <a:xfrm>
            <a:off x="396835" y="43964304"/>
            <a:ext cx="13836729"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Targeted Demographics:</a:t>
            </a:r>
            <a:r>
              <a:rPr lang="en-US" sz="550" dirty="0">
                <a:solidFill>
                  <a:srgbClr val="454240"/>
                </a:solidFill>
                <a:latin typeface="DM Sans" pitchFamily="34" charset="0"/>
                <a:ea typeface="DM Sans" pitchFamily="34" charset="-122"/>
                <a:cs typeface="DM Sans" pitchFamily="34" charset="-120"/>
              </a:rPr>
              <a:t> The dominance of 'TV-MA' and 'TV-14' ratings reveals a primary catering to mature and young adult audiences.</a:t>
            </a:r>
            <a:endParaRPr lang="en-US" sz="550" dirty="0"/>
          </a:p>
        </p:txBody>
      </p:sp>
      <p:sp>
        <p:nvSpPr>
          <p:cNvPr id="32" name="Text 22"/>
          <p:cNvSpPr/>
          <p:nvPr/>
        </p:nvSpPr>
        <p:spPr>
          <a:xfrm>
            <a:off x="396835" y="44107894"/>
            <a:ext cx="13836729"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Global Production Strategy:</a:t>
            </a:r>
            <a:r>
              <a:rPr lang="en-US" sz="550" dirty="0">
                <a:solidFill>
                  <a:srgbClr val="454240"/>
                </a:solidFill>
                <a:latin typeface="DM Sans" pitchFamily="34" charset="0"/>
                <a:ea typeface="DM Sans" pitchFamily="34" charset="-122"/>
                <a:cs typeface="DM Sans" pitchFamily="34" charset="-120"/>
              </a:rPr>
              <a:t> While the US leads, India and the UK are crucial international content contributors, highlighting diversification.</a:t>
            </a:r>
            <a:endParaRPr lang="en-US" sz="550" dirty="0"/>
          </a:p>
        </p:txBody>
      </p:sp>
      <p:sp>
        <p:nvSpPr>
          <p:cNvPr id="33" name="Text 23"/>
          <p:cNvSpPr/>
          <p:nvPr/>
        </p:nvSpPr>
        <p:spPr>
          <a:xfrm>
            <a:off x="396835" y="44251483"/>
            <a:ext cx="13836729"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Broad Appeal Genres:</a:t>
            </a:r>
            <a:r>
              <a:rPr lang="en-US" sz="550" dirty="0">
                <a:solidFill>
                  <a:srgbClr val="454240"/>
                </a:solidFill>
                <a:latin typeface="DM Sans" pitchFamily="34" charset="0"/>
                <a:ea typeface="DM Sans" pitchFamily="34" charset="-122"/>
                <a:cs typeface="DM Sans" pitchFamily="34" charset="-120"/>
              </a:rPr>
              <a:t> 'International Movies', 'Dramas', and 'Comedies' are consistently top genres, signifying a strategy for universal audience engagement.</a:t>
            </a:r>
            <a:endParaRPr lang="en-US" sz="550" dirty="0"/>
          </a:p>
        </p:txBody>
      </p:sp>
      <p:sp>
        <p:nvSpPr>
          <p:cNvPr id="34" name="Text 24"/>
          <p:cNvSpPr/>
          <p:nvPr/>
        </p:nvSpPr>
        <p:spPr>
          <a:xfrm>
            <a:off x="396835" y="44395073"/>
            <a:ext cx="13836729"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Aggressive Content Expansion:</a:t>
            </a:r>
            <a:r>
              <a:rPr lang="en-US" sz="550" dirty="0">
                <a:solidFill>
                  <a:srgbClr val="454240"/>
                </a:solidFill>
                <a:latin typeface="DM Sans" pitchFamily="34" charset="0"/>
                <a:ea typeface="DM Sans" pitchFamily="34" charset="-122"/>
                <a:cs typeface="DM Sans" pitchFamily="34" charset="-120"/>
              </a:rPr>
              <a:t> A peak in title additions around 2019 showcases a period of rapid growth and investment.</a:t>
            </a:r>
            <a:endParaRPr lang="en-US" sz="550" dirty="0"/>
          </a:p>
        </p:txBody>
      </p:sp>
      <p:sp>
        <p:nvSpPr>
          <p:cNvPr id="35" name="Text 25"/>
          <p:cNvSpPr/>
          <p:nvPr/>
        </p:nvSpPr>
        <p:spPr>
          <a:xfrm>
            <a:off x="396835" y="44538662"/>
            <a:ext cx="13836729" cy="117872"/>
          </a:xfrm>
          <a:prstGeom prst="rect">
            <a:avLst/>
          </a:prstGeom>
          <a:noFill/>
          <a:ln/>
        </p:spPr>
        <p:txBody>
          <a:bodyPr wrap="none" lIns="0" tIns="0" rIns="0" bIns="0" rtlCol="0" anchor="t"/>
          <a:lstStyle/>
          <a:p>
            <a:pPr marL="342900" indent="-342900" algn="l">
              <a:lnSpc>
                <a:spcPts val="900"/>
              </a:lnSpc>
              <a:buSzPct val="100000"/>
              <a:buChar char="•"/>
            </a:pPr>
            <a:r>
              <a:rPr lang="en-US" sz="550" b="1" dirty="0">
                <a:solidFill>
                  <a:srgbClr val="454240"/>
                </a:solidFill>
                <a:latin typeface="DM Sans" pitchFamily="34" charset="0"/>
                <a:ea typeface="DM Sans" pitchFamily="34" charset="-122"/>
                <a:cs typeface="DM Sans" pitchFamily="34" charset="-120"/>
              </a:rPr>
              <a:t>Standard Formats:</a:t>
            </a:r>
            <a:r>
              <a:rPr lang="en-US" sz="550" dirty="0">
                <a:solidFill>
                  <a:srgbClr val="454240"/>
                </a:solidFill>
                <a:latin typeface="DM Sans" pitchFamily="34" charset="0"/>
                <a:ea typeface="DM Sans" pitchFamily="34" charset="-122"/>
                <a:cs typeface="DM Sans" pitchFamily="34" charset="-120"/>
              </a:rPr>
              <a:t> Most movies adhere to traditional feature film lengths, and TV shows lean heavily towards shorter runs or limited series.</a:t>
            </a:r>
            <a:endParaRPr lang="en-US" sz="550" dirty="0"/>
          </a:p>
        </p:txBody>
      </p:sp>
      <p:sp>
        <p:nvSpPr>
          <p:cNvPr id="36" name="Text 26"/>
          <p:cNvSpPr/>
          <p:nvPr/>
        </p:nvSpPr>
        <p:spPr>
          <a:xfrm>
            <a:off x="396835" y="44739401"/>
            <a:ext cx="13836729" cy="117872"/>
          </a:xfrm>
          <a:prstGeom prst="rect">
            <a:avLst/>
          </a:prstGeom>
          <a:noFill/>
          <a:ln/>
        </p:spPr>
        <p:txBody>
          <a:bodyPr wrap="non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These patterns are crucial for informing content acquisition, production, and marketing strategies, painting a clear picture of Netflix's unique position in the global streaming landscape.</a:t>
            </a:r>
            <a:endParaRPr lang="en-US" sz="550" dirty="0"/>
          </a:p>
        </p:txBody>
      </p:sp>
      <p:pic>
        <p:nvPicPr>
          <p:cNvPr id="38" name="Picture 37">
            <a:extLst>
              <a:ext uri="{FF2B5EF4-FFF2-40B4-BE49-F238E27FC236}">
                <a16:creationId xmlns:a16="http://schemas.microsoft.com/office/drawing/2014/main" id="{F03AA3CC-5C8D-9B90-21F0-AA58EC771778}"/>
              </a:ext>
            </a:extLst>
          </p:cNvPr>
          <p:cNvPicPr>
            <a:picLocks noChangeAspect="1"/>
          </p:cNvPicPr>
          <p:nvPr/>
        </p:nvPicPr>
        <p:blipFill>
          <a:blip r:embed="rId11"/>
          <a:stretch>
            <a:fillRect/>
          </a:stretch>
        </p:blipFill>
        <p:spPr>
          <a:xfrm>
            <a:off x="12201186" y="7591014"/>
            <a:ext cx="2429214" cy="5430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64701" y="846058"/>
            <a:ext cx="7826454" cy="269677"/>
          </a:xfrm>
          <a:prstGeom prst="rect">
            <a:avLst/>
          </a:prstGeom>
          <a:noFill/>
          <a:ln/>
        </p:spPr>
        <p:txBody>
          <a:bodyPr wrap="none" lIns="0" tIns="0" rIns="0" bIns="0" rtlCol="0" anchor="t"/>
          <a:lstStyle/>
          <a:p>
            <a:pPr marL="0" indent="0" algn="l">
              <a:lnSpc>
                <a:spcPts val="2100"/>
              </a:lnSpc>
              <a:buNone/>
            </a:pPr>
            <a:r>
              <a:rPr lang="en-US" sz="1650" dirty="0">
                <a:solidFill>
                  <a:srgbClr val="5C4E3D"/>
                </a:solidFill>
                <a:latin typeface="Libre Baskerville" pitchFamily="34" charset="0"/>
                <a:ea typeface="Libre Baskerville" pitchFamily="34" charset="-122"/>
                <a:cs typeface="Libre Baskerville" pitchFamily="34" charset="-120"/>
              </a:rPr>
              <a:t>Dashboard Features &amp; User Experience: Unlock Deeper Netflix Insights</a:t>
            </a:r>
            <a:endParaRPr lang="en-US" sz="1650" dirty="0"/>
          </a:p>
        </p:txBody>
      </p:sp>
      <p:sp>
        <p:nvSpPr>
          <p:cNvPr id="4" name="Text 1"/>
          <p:cNvSpPr/>
          <p:nvPr/>
        </p:nvSpPr>
        <p:spPr>
          <a:xfrm>
            <a:off x="464701" y="1245156"/>
            <a:ext cx="8214598" cy="276225"/>
          </a:xfrm>
          <a:prstGeom prst="rect">
            <a:avLst/>
          </a:prstGeom>
          <a:noFill/>
          <a:ln/>
        </p:spPr>
        <p:txBody>
          <a:bodyPr wrap="square" lIns="0" tIns="0" rIns="0" bIns="0" rtlCol="0" anchor="t"/>
          <a:lstStyle/>
          <a:p>
            <a:pPr marL="0" indent="0" algn="l">
              <a:lnSpc>
                <a:spcPts val="1050"/>
              </a:lnSpc>
              <a:buNone/>
            </a:pPr>
            <a:r>
              <a:rPr lang="en-US" sz="650" dirty="0">
                <a:solidFill>
                  <a:srgbClr val="454240"/>
                </a:solidFill>
                <a:latin typeface="DM Sans" pitchFamily="34" charset="0"/>
                <a:ea typeface="DM Sans" pitchFamily="34" charset="-122"/>
                <a:cs typeface="DM Sans" pitchFamily="34" charset="-120"/>
              </a:rPr>
              <a:t>Our meticulously crafted Streamlit dashboard transcends traditional data visualization, offering an immersive and intuitive platform for deep-diving into Netflix's content landscape. Designed for both casual exploration and rigorous analysis, it transforms complex datasets into actionable insights, empowering you to uncover patterns and make data-driven decisions with unprecedented ease.</a:t>
            </a:r>
            <a:endParaRPr lang="en-US" sz="650" dirty="0"/>
          </a:p>
        </p:txBody>
      </p:sp>
      <p:sp>
        <p:nvSpPr>
          <p:cNvPr id="5" name="Shape 2"/>
          <p:cNvSpPr/>
          <p:nvPr/>
        </p:nvSpPr>
        <p:spPr>
          <a:xfrm>
            <a:off x="464701" y="1618417"/>
            <a:ext cx="194072" cy="194072"/>
          </a:xfrm>
          <a:prstGeom prst="roundRect">
            <a:avLst>
              <a:gd name="adj" fmla="val 18678"/>
            </a:avLst>
          </a:prstGeom>
          <a:solidFill>
            <a:srgbClr val="F7EDD4"/>
          </a:solidFill>
          <a:ln w="7620">
            <a:solidFill>
              <a:srgbClr val="DDD3BA"/>
            </a:solidFill>
            <a:prstDash val="solid"/>
          </a:ln>
        </p:spPr>
      </p:sp>
      <p:sp>
        <p:nvSpPr>
          <p:cNvPr id="6" name="Text 3"/>
          <p:cNvSpPr/>
          <p:nvPr/>
        </p:nvSpPr>
        <p:spPr>
          <a:xfrm>
            <a:off x="744974" y="1648063"/>
            <a:ext cx="3432215" cy="134779"/>
          </a:xfrm>
          <a:prstGeom prst="rect">
            <a:avLst/>
          </a:prstGeom>
          <a:noFill/>
          <a:ln/>
        </p:spPr>
        <p:txBody>
          <a:bodyPr wrap="none" lIns="0" tIns="0" rIns="0" bIns="0" rtlCol="0" anchor="t"/>
          <a:lstStyle/>
          <a:p>
            <a:pPr marL="0" indent="0" algn="l">
              <a:lnSpc>
                <a:spcPts val="1050"/>
              </a:lnSpc>
              <a:buNone/>
            </a:pPr>
            <a:r>
              <a:rPr lang="en-US" sz="800" dirty="0">
                <a:solidFill>
                  <a:srgbClr val="454240"/>
                </a:solidFill>
                <a:latin typeface="Libre Baskerville" pitchFamily="34" charset="0"/>
                <a:ea typeface="Libre Baskerville" pitchFamily="34" charset="-122"/>
                <a:cs typeface="Libre Baskerville" pitchFamily="34" charset="-120"/>
              </a:rPr>
              <a:t>Interactive Filtering &amp; Navigation: Precision at Your Fingertips</a:t>
            </a:r>
            <a:endParaRPr lang="en-US" sz="800" dirty="0"/>
          </a:p>
        </p:txBody>
      </p:sp>
      <p:sp>
        <p:nvSpPr>
          <p:cNvPr id="7" name="Text 4"/>
          <p:cNvSpPr/>
          <p:nvPr/>
        </p:nvSpPr>
        <p:spPr>
          <a:xfrm>
            <a:off x="744974" y="1834515"/>
            <a:ext cx="7934325" cy="414338"/>
          </a:xfrm>
          <a:prstGeom prst="rect">
            <a:avLst/>
          </a:prstGeom>
          <a:noFill/>
          <a:ln/>
        </p:spPr>
        <p:txBody>
          <a:bodyPr wrap="square" lIns="0" tIns="0" rIns="0" bIns="0" rtlCol="0" anchor="t"/>
          <a:lstStyle/>
          <a:p>
            <a:pPr marL="0" indent="0" algn="l">
              <a:lnSpc>
                <a:spcPts val="1050"/>
              </a:lnSpc>
              <a:buNone/>
            </a:pPr>
            <a:r>
              <a:rPr lang="en-US" sz="650" dirty="0">
                <a:solidFill>
                  <a:srgbClr val="454240"/>
                </a:solidFill>
                <a:latin typeface="DM Sans" pitchFamily="34" charset="0"/>
                <a:ea typeface="DM Sans" pitchFamily="34" charset="-122"/>
                <a:cs typeface="DM Sans" pitchFamily="34" charset="-120"/>
              </a:rPr>
              <a:t>Navigate Netflix's vast library with unparalleled precision. Dynamic filters for genres, countries, release years, and content types allow you to effortlessly refine your data views. </a:t>
            </a:r>
            <a:r>
              <a:rPr lang="en-US" sz="650" b="1" dirty="0">
                <a:solidFill>
                  <a:srgbClr val="454240"/>
                </a:solidFill>
                <a:latin typeface="DM Sans" pitchFamily="34" charset="0"/>
                <a:ea typeface="DM Sans" pitchFamily="34" charset="-122"/>
                <a:cs typeface="DM Sans" pitchFamily="34" charset="-120"/>
              </a:rPr>
              <a:t>Benefit:</a:t>
            </a:r>
            <a:r>
              <a:rPr lang="en-US" sz="650" dirty="0">
                <a:solidFill>
                  <a:srgbClr val="454240"/>
                </a:solidFill>
                <a:latin typeface="DM Sans" pitchFamily="34" charset="0"/>
                <a:ea typeface="DM Sans" pitchFamily="34" charset="-122"/>
                <a:cs typeface="DM Sans" pitchFamily="34" charset="-120"/>
              </a:rPr>
              <a:t> Quickly pinpoint specific content niches or global production trends, reducing analysis time by up to 70% compared to manual data sorting. </a:t>
            </a:r>
            <a:r>
              <a:rPr lang="en-US" sz="650" b="1" dirty="0">
                <a:solidFill>
                  <a:srgbClr val="454240"/>
                </a:solidFill>
                <a:latin typeface="DM Sans" pitchFamily="34" charset="0"/>
                <a:ea typeface="DM Sans" pitchFamily="34" charset="-122"/>
                <a:cs typeface="DM Sans" pitchFamily="34" charset="-120"/>
              </a:rPr>
              <a:t>Use Case:</a:t>
            </a:r>
            <a:r>
              <a:rPr lang="en-US" sz="650" dirty="0">
                <a:solidFill>
                  <a:srgbClr val="454240"/>
                </a:solidFill>
                <a:latin typeface="DM Sans" pitchFamily="34" charset="0"/>
                <a:ea typeface="DM Sans" pitchFamily="34" charset="-122"/>
                <a:cs typeface="DM Sans" pitchFamily="34" charset="-120"/>
              </a:rPr>
              <a:t> Identify the most successful drama series released in the UK between 2018-2020.</a:t>
            </a:r>
            <a:endParaRPr lang="en-US" sz="650" dirty="0"/>
          </a:p>
        </p:txBody>
      </p:sp>
      <p:sp>
        <p:nvSpPr>
          <p:cNvPr id="8" name="Shape 5"/>
          <p:cNvSpPr/>
          <p:nvPr/>
        </p:nvSpPr>
        <p:spPr>
          <a:xfrm>
            <a:off x="464701" y="2421374"/>
            <a:ext cx="194072" cy="194072"/>
          </a:xfrm>
          <a:prstGeom prst="roundRect">
            <a:avLst>
              <a:gd name="adj" fmla="val 18678"/>
            </a:avLst>
          </a:prstGeom>
          <a:solidFill>
            <a:srgbClr val="F7EDD4"/>
          </a:solidFill>
          <a:ln w="7620">
            <a:solidFill>
              <a:srgbClr val="DDD3BA"/>
            </a:solidFill>
            <a:prstDash val="solid"/>
          </a:ln>
        </p:spPr>
      </p:sp>
      <p:sp>
        <p:nvSpPr>
          <p:cNvPr id="9" name="Text 6"/>
          <p:cNvSpPr/>
          <p:nvPr/>
        </p:nvSpPr>
        <p:spPr>
          <a:xfrm>
            <a:off x="744974" y="2451021"/>
            <a:ext cx="2984421" cy="134779"/>
          </a:xfrm>
          <a:prstGeom prst="rect">
            <a:avLst/>
          </a:prstGeom>
          <a:noFill/>
          <a:ln/>
        </p:spPr>
        <p:txBody>
          <a:bodyPr wrap="none" lIns="0" tIns="0" rIns="0" bIns="0" rtlCol="0" anchor="t"/>
          <a:lstStyle/>
          <a:p>
            <a:pPr marL="0" indent="0" algn="l">
              <a:lnSpc>
                <a:spcPts val="1050"/>
              </a:lnSpc>
              <a:buNone/>
            </a:pPr>
            <a:r>
              <a:rPr lang="en-US" sz="800" dirty="0">
                <a:solidFill>
                  <a:srgbClr val="454240"/>
                </a:solidFill>
                <a:latin typeface="Libre Baskerville" pitchFamily="34" charset="0"/>
                <a:ea typeface="Libre Baskerville" pitchFamily="34" charset="-122"/>
                <a:cs typeface="Libre Baskerville" pitchFamily="34" charset="-120"/>
              </a:rPr>
              <a:t>Real-time Data Exploration: Instant Insights, Zero Lag</a:t>
            </a:r>
            <a:endParaRPr lang="en-US" sz="800" dirty="0"/>
          </a:p>
        </p:txBody>
      </p:sp>
      <p:sp>
        <p:nvSpPr>
          <p:cNvPr id="10" name="Text 7"/>
          <p:cNvSpPr/>
          <p:nvPr/>
        </p:nvSpPr>
        <p:spPr>
          <a:xfrm>
            <a:off x="744974" y="2637473"/>
            <a:ext cx="7934325" cy="552450"/>
          </a:xfrm>
          <a:prstGeom prst="rect">
            <a:avLst/>
          </a:prstGeom>
          <a:noFill/>
          <a:ln/>
        </p:spPr>
        <p:txBody>
          <a:bodyPr wrap="square" lIns="0" tIns="0" rIns="0" bIns="0" rtlCol="0" anchor="t"/>
          <a:lstStyle/>
          <a:p>
            <a:pPr marL="0" indent="0" algn="l">
              <a:lnSpc>
                <a:spcPts val="1050"/>
              </a:lnSpc>
              <a:buNone/>
            </a:pPr>
            <a:r>
              <a:rPr lang="en-US" sz="650" dirty="0">
                <a:solidFill>
                  <a:srgbClr val="454240"/>
                </a:solidFill>
                <a:latin typeface="DM Sans" pitchFamily="34" charset="0"/>
                <a:ea typeface="DM Sans" pitchFamily="34" charset="-122"/>
                <a:cs typeface="DM Sans" pitchFamily="34" charset="-120"/>
              </a:rPr>
              <a:t>Experience the power of immediate feedback. Our dashboard instantly analyzes trends and patterns, with all data visualizations updating seamlessly with every interaction. </a:t>
            </a:r>
            <a:r>
              <a:rPr lang="en-US" sz="650" b="1" dirty="0">
                <a:solidFill>
                  <a:srgbClr val="454240"/>
                </a:solidFill>
                <a:latin typeface="DM Sans" pitchFamily="34" charset="0"/>
                <a:ea typeface="DM Sans" pitchFamily="34" charset="-122"/>
                <a:cs typeface="DM Sans" pitchFamily="34" charset="-120"/>
              </a:rPr>
              <a:t>Benefit:</a:t>
            </a:r>
            <a:r>
              <a:rPr lang="en-US" sz="650" dirty="0">
                <a:solidFill>
                  <a:srgbClr val="454240"/>
                </a:solidFill>
                <a:latin typeface="DM Sans" pitchFamily="34" charset="0"/>
                <a:ea typeface="DM Sans" pitchFamily="34" charset="-122"/>
                <a:cs typeface="DM Sans" pitchFamily="34" charset="-120"/>
              </a:rPr>
              <a:t> Foster iterative discovery and dynamic hypothesis testing without waiting for reports. </a:t>
            </a:r>
            <a:r>
              <a:rPr lang="en-US" sz="650" b="1" dirty="0">
                <a:solidFill>
                  <a:srgbClr val="454240"/>
                </a:solidFill>
                <a:latin typeface="DM Sans" pitchFamily="34" charset="0"/>
                <a:ea typeface="DM Sans" pitchFamily="34" charset="-122"/>
                <a:cs typeface="DM Sans" pitchFamily="34" charset="-120"/>
              </a:rPr>
              <a:t>Technical Spec:</a:t>
            </a:r>
            <a:r>
              <a:rPr lang="en-US" sz="650" dirty="0">
                <a:solidFill>
                  <a:srgbClr val="454240"/>
                </a:solidFill>
                <a:latin typeface="DM Sans" pitchFamily="34" charset="0"/>
                <a:ea typeface="DM Sans" pitchFamily="34" charset="-122"/>
                <a:cs typeface="DM Sans" pitchFamily="34" charset="-120"/>
              </a:rPr>
              <a:t> Utilizes optimized backend queries with average response times under 500ms for complex filters. </a:t>
            </a:r>
            <a:r>
              <a:rPr lang="en-US" sz="650" b="1" dirty="0">
                <a:solidFill>
                  <a:srgbClr val="454240"/>
                </a:solidFill>
                <a:latin typeface="DM Sans" pitchFamily="34" charset="0"/>
                <a:ea typeface="DM Sans" pitchFamily="34" charset="-122"/>
                <a:cs typeface="DM Sans" pitchFamily="34" charset="-120"/>
              </a:rPr>
              <a:t>Use Case:</a:t>
            </a:r>
            <a:r>
              <a:rPr lang="en-US" sz="650" dirty="0">
                <a:solidFill>
                  <a:srgbClr val="454240"/>
                </a:solidFill>
                <a:latin typeface="DM Sans" pitchFamily="34" charset="0"/>
                <a:ea typeface="DM Sans" pitchFamily="34" charset="-122"/>
                <a:cs typeface="DM Sans" pitchFamily="34" charset="-120"/>
              </a:rPr>
              <a:t> See how content ratings distribution shifts when filtering by specific countries or release decades.</a:t>
            </a:r>
            <a:endParaRPr lang="en-US" sz="650" dirty="0"/>
          </a:p>
        </p:txBody>
      </p:sp>
      <p:sp>
        <p:nvSpPr>
          <p:cNvPr id="11" name="Shape 8"/>
          <p:cNvSpPr/>
          <p:nvPr/>
        </p:nvSpPr>
        <p:spPr>
          <a:xfrm>
            <a:off x="464701" y="3362444"/>
            <a:ext cx="194072" cy="194072"/>
          </a:xfrm>
          <a:prstGeom prst="roundRect">
            <a:avLst>
              <a:gd name="adj" fmla="val 18678"/>
            </a:avLst>
          </a:prstGeom>
          <a:solidFill>
            <a:srgbClr val="F7EDD4"/>
          </a:solidFill>
          <a:ln w="7620">
            <a:solidFill>
              <a:srgbClr val="DDD3BA"/>
            </a:solidFill>
            <a:prstDash val="solid"/>
          </a:ln>
        </p:spPr>
      </p:sp>
      <p:sp>
        <p:nvSpPr>
          <p:cNvPr id="12" name="Text 9"/>
          <p:cNvSpPr/>
          <p:nvPr/>
        </p:nvSpPr>
        <p:spPr>
          <a:xfrm>
            <a:off x="744974" y="3392091"/>
            <a:ext cx="2645450" cy="134779"/>
          </a:xfrm>
          <a:prstGeom prst="rect">
            <a:avLst/>
          </a:prstGeom>
          <a:noFill/>
          <a:ln/>
        </p:spPr>
        <p:txBody>
          <a:bodyPr wrap="none" lIns="0" tIns="0" rIns="0" bIns="0" rtlCol="0" anchor="t"/>
          <a:lstStyle/>
          <a:p>
            <a:pPr marL="0" indent="0" algn="l">
              <a:lnSpc>
                <a:spcPts val="1050"/>
              </a:lnSpc>
              <a:buNone/>
            </a:pPr>
            <a:r>
              <a:rPr lang="en-US" sz="800" dirty="0">
                <a:solidFill>
                  <a:srgbClr val="454240"/>
                </a:solidFill>
                <a:latin typeface="Libre Baskerville" pitchFamily="34" charset="0"/>
                <a:ea typeface="Libre Baskerville" pitchFamily="34" charset="-122"/>
                <a:cs typeface="Libre Baskerville" pitchFamily="34" charset="-120"/>
              </a:rPr>
              <a:t>User-Friendly Interface: Designed for Discovery</a:t>
            </a:r>
            <a:endParaRPr lang="en-US" sz="800" dirty="0"/>
          </a:p>
        </p:txBody>
      </p:sp>
      <p:sp>
        <p:nvSpPr>
          <p:cNvPr id="13" name="Text 10"/>
          <p:cNvSpPr/>
          <p:nvPr/>
        </p:nvSpPr>
        <p:spPr>
          <a:xfrm>
            <a:off x="744974" y="3578543"/>
            <a:ext cx="7934325" cy="552450"/>
          </a:xfrm>
          <a:prstGeom prst="rect">
            <a:avLst/>
          </a:prstGeom>
          <a:noFill/>
          <a:ln/>
        </p:spPr>
        <p:txBody>
          <a:bodyPr wrap="square" lIns="0" tIns="0" rIns="0" bIns="0" rtlCol="0" anchor="t"/>
          <a:lstStyle/>
          <a:p>
            <a:pPr marL="0" indent="0" algn="l">
              <a:lnSpc>
                <a:spcPts val="1050"/>
              </a:lnSpc>
              <a:buNone/>
            </a:pPr>
            <a:r>
              <a:rPr lang="en-US" sz="650" dirty="0">
                <a:solidFill>
                  <a:srgbClr val="454240"/>
                </a:solidFill>
                <a:latin typeface="DM Sans" pitchFamily="34" charset="0"/>
                <a:ea typeface="DM Sans" pitchFamily="34" charset="-122"/>
                <a:cs typeface="DM Sans" pitchFamily="34" charset="-120"/>
              </a:rPr>
              <a:t>A clean, intuitive layout ensures a frictionless user journey. From the global navigation to individual chart controls, every element is optimized for efficient data discovery, even for non-technical users. </a:t>
            </a:r>
            <a:r>
              <a:rPr lang="en-US" sz="650" b="1" dirty="0">
                <a:solidFill>
                  <a:srgbClr val="454240"/>
                </a:solidFill>
                <a:latin typeface="DM Sans" pitchFamily="34" charset="0"/>
                <a:ea typeface="DM Sans" pitchFamily="34" charset="-122"/>
                <a:cs typeface="DM Sans" pitchFamily="34" charset="-120"/>
              </a:rPr>
              <a:t>Benefit:</a:t>
            </a:r>
            <a:r>
              <a:rPr lang="en-US" sz="650" dirty="0">
                <a:solidFill>
                  <a:srgbClr val="454240"/>
                </a:solidFill>
                <a:latin typeface="DM Sans" pitchFamily="34" charset="0"/>
                <a:ea typeface="DM Sans" pitchFamily="34" charset="-122"/>
                <a:cs typeface="DM Sans" pitchFamily="34" charset="-120"/>
              </a:rPr>
              <a:t> Reduce learning curves and boost team productivity. </a:t>
            </a:r>
            <a:r>
              <a:rPr lang="en-US" sz="650" b="1" dirty="0">
                <a:solidFill>
                  <a:srgbClr val="454240"/>
                </a:solidFill>
                <a:latin typeface="DM Sans" pitchFamily="34" charset="0"/>
                <a:ea typeface="DM Sans" pitchFamily="34" charset="-122"/>
                <a:cs typeface="DM Sans" pitchFamily="34" charset="-120"/>
              </a:rPr>
              <a:t>User Feedback:</a:t>
            </a:r>
            <a:r>
              <a:rPr lang="en-US" sz="650" dirty="0">
                <a:solidFill>
                  <a:srgbClr val="454240"/>
                </a:solidFill>
                <a:latin typeface="DM Sans" pitchFamily="34" charset="0"/>
                <a:ea typeface="DM Sans" pitchFamily="34" charset="-122"/>
                <a:cs typeface="DM Sans" pitchFamily="34" charset="-120"/>
              </a:rPr>
              <a:t> "The dashboard's clarity made complex data accessible; I found insights I never would have noticed before!" - Marketing Lead. </a:t>
            </a:r>
            <a:r>
              <a:rPr lang="en-US" sz="650" b="1" dirty="0">
                <a:solidFill>
                  <a:srgbClr val="454240"/>
                </a:solidFill>
                <a:latin typeface="DM Sans" pitchFamily="34" charset="0"/>
                <a:ea typeface="DM Sans" pitchFamily="34" charset="-122"/>
                <a:cs typeface="DM Sans" pitchFamily="34" charset="-120"/>
              </a:rPr>
              <a:t>Use Case:</a:t>
            </a:r>
            <a:r>
              <a:rPr lang="en-US" sz="650" dirty="0">
                <a:solidFill>
                  <a:srgbClr val="454240"/>
                </a:solidFill>
                <a:latin typeface="DM Sans" pitchFamily="34" charset="0"/>
                <a:ea typeface="DM Sans" pitchFamily="34" charset="-122"/>
                <a:cs typeface="DM Sans" pitchFamily="34" charset="-120"/>
              </a:rPr>
              <a:t> Onboard new team members to complex content analysis in minutes, not hours.</a:t>
            </a:r>
            <a:endParaRPr lang="en-US" sz="650" dirty="0"/>
          </a:p>
        </p:txBody>
      </p:sp>
      <p:sp>
        <p:nvSpPr>
          <p:cNvPr id="14" name="Shape 11"/>
          <p:cNvSpPr/>
          <p:nvPr/>
        </p:nvSpPr>
        <p:spPr>
          <a:xfrm>
            <a:off x="464701" y="4303514"/>
            <a:ext cx="194072" cy="194072"/>
          </a:xfrm>
          <a:prstGeom prst="roundRect">
            <a:avLst>
              <a:gd name="adj" fmla="val 18678"/>
            </a:avLst>
          </a:prstGeom>
          <a:solidFill>
            <a:srgbClr val="F7EDD4"/>
          </a:solidFill>
          <a:ln w="7620">
            <a:solidFill>
              <a:srgbClr val="DDD3BA"/>
            </a:solidFill>
            <a:prstDash val="solid"/>
          </a:ln>
        </p:spPr>
      </p:sp>
      <p:sp>
        <p:nvSpPr>
          <p:cNvPr id="15" name="Text 12"/>
          <p:cNvSpPr/>
          <p:nvPr/>
        </p:nvSpPr>
        <p:spPr>
          <a:xfrm>
            <a:off x="744974" y="4333161"/>
            <a:ext cx="2998827" cy="134779"/>
          </a:xfrm>
          <a:prstGeom prst="rect">
            <a:avLst/>
          </a:prstGeom>
          <a:noFill/>
          <a:ln/>
        </p:spPr>
        <p:txBody>
          <a:bodyPr wrap="none" lIns="0" tIns="0" rIns="0" bIns="0" rtlCol="0" anchor="t"/>
          <a:lstStyle/>
          <a:p>
            <a:pPr marL="0" indent="0" algn="l">
              <a:lnSpc>
                <a:spcPts val="1050"/>
              </a:lnSpc>
              <a:buNone/>
            </a:pPr>
            <a:r>
              <a:rPr lang="en-US" sz="800" dirty="0">
                <a:solidFill>
                  <a:srgbClr val="454240"/>
                </a:solidFill>
                <a:latin typeface="Libre Baskerville" pitchFamily="34" charset="0"/>
                <a:ea typeface="Libre Baskerville" pitchFamily="34" charset="-122"/>
                <a:cs typeface="Libre Baskerville" pitchFamily="34" charset="-120"/>
              </a:rPr>
              <a:t>Dynamic Charts &amp; Responsiveness: Visuals That Adapt</a:t>
            </a:r>
            <a:endParaRPr lang="en-US" sz="800" dirty="0"/>
          </a:p>
        </p:txBody>
      </p:sp>
      <p:sp>
        <p:nvSpPr>
          <p:cNvPr id="16" name="Text 13"/>
          <p:cNvSpPr/>
          <p:nvPr/>
        </p:nvSpPr>
        <p:spPr>
          <a:xfrm>
            <a:off x="744974" y="4519613"/>
            <a:ext cx="7934325" cy="552450"/>
          </a:xfrm>
          <a:prstGeom prst="rect">
            <a:avLst/>
          </a:prstGeom>
          <a:noFill/>
          <a:ln/>
        </p:spPr>
        <p:txBody>
          <a:bodyPr wrap="square" lIns="0" tIns="0" rIns="0" bIns="0" rtlCol="0" anchor="t"/>
          <a:lstStyle/>
          <a:p>
            <a:pPr marL="0" indent="0" algn="l">
              <a:lnSpc>
                <a:spcPts val="1050"/>
              </a:lnSpc>
              <a:buNone/>
            </a:pPr>
            <a:r>
              <a:rPr lang="en-US" sz="650" dirty="0">
                <a:solidFill>
                  <a:srgbClr val="454240"/>
                </a:solidFill>
                <a:latin typeface="DM Sans" pitchFamily="34" charset="0"/>
                <a:ea typeface="DM Sans" pitchFamily="34" charset="-122"/>
                <a:cs typeface="DM Sans" pitchFamily="34" charset="-120"/>
              </a:rPr>
              <a:t>Engage with fully responsive charts that adapt fluidly to your selections and screen size. Enjoy crisp, readable visualizations across desktops, tablets, and mobile devices. </a:t>
            </a:r>
            <a:r>
              <a:rPr lang="en-US" sz="650" b="1" dirty="0">
                <a:solidFill>
                  <a:srgbClr val="454240"/>
                </a:solidFill>
                <a:latin typeface="DM Sans" pitchFamily="34" charset="0"/>
                <a:ea typeface="DM Sans" pitchFamily="34" charset="-122"/>
                <a:cs typeface="DM Sans" pitchFamily="34" charset="-120"/>
              </a:rPr>
              <a:t>Benefit:</a:t>
            </a:r>
            <a:r>
              <a:rPr lang="en-US" sz="650" dirty="0">
                <a:solidFill>
                  <a:srgbClr val="454240"/>
                </a:solidFill>
                <a:latin typeface="DM Sans" pitchFamily="34" charset="0"/>
                <a:ea typeface="DM Sans" pitchFamily="34" charset="-122"/>
                <a:cs typeface="DM Sans" pitchFamily="34" charset="-120"/>
              </a:rPr>
              <a:t> Ensure consistent, high-quality data presentation in any environment, fostering better collaboration. </a:t>
            </a:r>
            <a:r>
              <a:rPr lang="en-US" sz="650" b="1" dirty="0">
                <a:solidFill>
                  <a:srgbClr val="454240"/>
                </a:solidFill>
                <a:latin typeface="DM Sans" pitchFamily="34" charset="0"/>
                <a:ea typeface="DM Sans" pitchFamily="34" charset="-122"/>
                <a:cs typeface="DM Sans" pitchFamily="34" charset="-120"/>
              </a:rPr>
              <a:t>Technical Spec:</a:t>
            </a:r>
            <a:r>
              <a:rPr lang="en-US" sz="650" dirty="0">
                <a:solidFill>
                  <a:srgbClr val="454240"/>
                </a:solidFill>
                <a:latin typeface="DM Sans" pitchFamily="34" charset="0"/>
                <a:ea typeface="DM Sans" pitchFamily="34" charset="-122"/>
                <a:cs typeface="DM Sans" pitchFamily="34" charset="-120"/>
              </a:rPr>
              <a:t> Built with Plotly.js for interactive rendering and seamless integration within Streamlit. </a:t>
            </a:r>
            <a:r>
              <a:rPr lang="en-US" sz="650" b="1" dirty="0">
                <a:solidFill>
                  <a:srgbClr val="454240"/>
                </a:solidFill>
                <a:latin typeface="DM Sans" pitchFamily="34" charset="0"/>
                <a:ea typeface="DM Sans" pitchFamily="34" charset="-122"/>
                <a:cs typeface="DM Sans" pitchFamily="34" charset="-120"/>
              </a:rPr>
              <a:t>Use Case:</a:t>
            </a:r>
            <a:r>
              <a:rPr lang="en-US" sz="650" dirty="0">
                <a:solidFill>
                  <a:srgbClr val="454240"/>
                </a:solidFill>
                <a:latin typeface="DM Sans" pitchFamily="34" charset="0"/>
                <a:ea typeface="DM Sans" pitchFamily="34" charset="-122"/>
                <a:cs typeface="DM Sans" pitchFamily="34" charset="-120"/>
              </a:rPr>
              <a:t> Present key findings confidently from your laptop or a large conference screen, knowing the visuals will always look great.</a:t>
            </a:r>
            <a:endParaRPr lang="en-US" sz="650" dirty="0"/>
          </a:p>
        </p:txBody>
      </p:sp>
      <p:sp>
        <p:nvSpPr>
          <p:cNvPr id="17" name="Shape 14"/>
          <p:cNvSpPr/>
          <p:nvPr/>
        </p:nvSpPr>
        <p:spPr>
          <a:xfrm>
            <a:off x="464701" y="5244584"/>
            <a:ext cx="194072" cy="194072"/>
          </a:xfrm>
          <a:prstGeom prst="roundRect">
            <a:avLst>
              <a:gd name="adj" fmla="val 18678"/>
            </a:avLst>
          </a:prstGeom>
          <a:solidFill>
            <a:srgbClr val="F7EDD4"/>
          </a:solidFill>
          <a:ln w="7620">
            <a:solidFill>
              <a:srgbClr val="DDD3BA"/>
            </a:solidFill>
            <a:prstDash val="solid"/>
          </a:ln>
        </p:spPr>
      </p:sp>
      <p:sp>
        <p:nvSpPr>
          <p:cNvPr id="18" name="Text 15"/>
          <p:cNvSpPr/>
          <p:nvPr/>
        </p:nvSpPr>
        <p:spPr>
          <a:xfrm>
            <a:off x="744974" y="5274231"/>
            <a:ext cx="3469600" cy="134779"/>
          </a:xfrm>
          <a:prstGeom prst="rect">
            <a:avLst/>
          </a:prstGeom>
          <a:noFill/>
          <a:ln/>
        </p:spPr>
        <p:txBody>
          <a:bodyPr wrap="none" lIns="0" tIns="0" rIns="0" bIns="0" rtlCol="0" anchor="t"/>
          <a:lstStyle/>
          <a:p>
            <a:pPr marL="0" indent="0" algn="l">
              <a:lnSpc>
                <a:spcPts val="1050"/>
              </a:lnSpc>
              <a:buNone/>
            </a:pPr>
            <a:r>
              <a:rPr lang="en-US" sz="800" dirty="0">
                <a:solidFill>
                  <a:srgbClr val="454240"/>
                </a:solidFill>
                <a:latin typeface="Libre Baskerville" pitchFamily="34" charset="0"/>
                <a:ea typeface="Libre Baskerville" pitchFamily="34" charset="-122"/>
                <a:cs typeface="Libre Baskerville" pitchFamily="34" charset="-120"/>
              </a:rPr>
              <a:t>Multi-Page Navigation: Structured for Comprehensive Analysis</a:t>
            </a:r>
            <a:endParaRPr lang="en-US" sz="800" dirty="0"/>
          </a:p>
        </p:txBody>
      </p:sp>
      <p:sp>
        <p:nvSpPr>
          <p:cNvPr id="19" name="Text 16"/>
          <p:cNvSpPr/>
          <p:nvPr/>
        </p:nvSpPr>
        <p:spPr>
          <a:xfrm>
            <a:off x="744974" y="5460683"/>
            <a:ext cx="7934325" cy="414338"/>
          </a:xfrm>
          <a:prstGeom prst="rect">
            <a:avLst/>
          </a:prstGeom>
          <a:noFill/>
          <a:ln/>
        </p:spPr>
        <p:txBody>
          <a:bodyPr wrap="square" lIns="0" tIns="0" rIns="0" bIns="0" rtlCol="0" anchor="t"/>
          <a:lstStyle/>
          <a:p>
            <a:pPr marL="0" indent="0" algn="l">
              <a:lnSpc>
                <a:spcPts val="1050"/>
              </a:lnSpc>
              <a:buNone/>
            </a:pPr>
            <a:r>
              <a:rPr lang="en-US" sz="650" dirty="0">
                <a:solidFill>
                  <a:srgbClr val="454240"/>
                </a:solidFill>
                <a:latin typeface="DM Sans" pitchFamily="34" charset="0"/>
                <a:ea typeface="DM Sans" pitchFamily="34" charset="-122"/>
                <a:cs typeface="DM Sans" pitchFamily="34" charset="-120"/>
              </a:rPr>
              <a:t>Our organized structure allows for seamless transitions between different analytical sections, from content trends to genre performance and global distribution. </a:t>
            </a:r>
            <a:r>
              <a:rPr lang="en-US" sz="650" b="1" dirty="0">
                <a:solidFill>
                  <a:srgbClr val="454240"/>
                </a:solidFill>
                <a:latin typeface="DM Sans" pitchFamily="34" charset="0"/>
                <a:ea typeface="DM Sans" pitchFamily="34" charset="-122"/>
                <a:cs typeface="DM Sans" pitchFamily="34" charset="-120"/>
              </a:rPr>
              <a:t>Benefit:</a:t>
            </a:r>
            <a:r>
              <a:rPr lang="en-US" sz="650" dirty="0">
                <a:solidFill>
                  <a:srgbClr val="454240"/>
                </a:solidFill>
                <a:latin typeface="DM Sans" pitchFamily="34" charset="0"/>
                <a:ea typeface="DM Sans" pitchFamily="34" charset="-122"/>
                <a:cs typeface="DM Sans" pitchFamily="34" charset="-120"/>
              </a:rPr>
              <a:t> Maintain context and clarity while navigating diverse aspects of the Netflix dataset. </a:t>
            </a:r>
            <a:r>
              <a:rPr lang="en-US" sz="650" b="1" dirty="0">
                <a:solidFill>
                  <a:srgbClr val="454240"/>
                </a:solidFill>
                <a:latin typeface="DM Sans" pitchFamily="34" charset="0"/>
                <a:ea typeface="DM Sans" pitchFamily="34" charset="-122"/>
                <a:cs typeface="DM Sans" pitchFamily="34" charset="-120"/>
              </a:rPr>
              <a:t>Use Case:</a:t>
            </a:r>
            <a:r>
              <a:rPr lang="en-US" sz="650" dirty="0">
                <a:solidFill>
                  <a:srgbClr val="454240"/>
                </a:solidFill>
                <a:latin typeface="DM Sans" pitchFamily="34" charset="0"/>
                <a:ea typeface="DM Sans" pitchFamily="34" charset="-122"/>
                <a:cs typeface="DM Sans" pitchFamily="34" charset="-120"/>
              </a:rPr>
              <a:t> Easily switch from viewing top genres to analyzing movie duration distributions without losing your analytical flow.</a:t>
            </a:r>
            <a:endParaRPr lang="en-US" sz="650" dirty="0"/>
          </a:p>
        </p:txBody>
      </p:sp>
      <p:sp>
        <p:nvSpPr>
          <p:cNvPr id="20" name="Shape 17"/>
          <p:cNvSpPr/>
          <p:nvPr/>
        </p:nvSpPr>
        <p:spPr>
          <a:xfrm>
            <a:off x="464701" y="6047542"/>
            <a:ext cx="194072" cy="194072"/>
          </a:xfrm>
          <a:prstGeom prst="roundRect">
            <a:avLst>
              <a:gd name="adj" fmla="val 18678"/>
            </a:avLst>
          </a:prstGeom>
          <a:solidFill>
            <a:srgbClr val="F7EDD4"/>
          </a:solidFill>
          <a:ln w="7620">
            <a:solidFill>
              <a:srgbClr val="DDD3BA"/>
            </a:solidFill>
            <a:prstDash val="solid"/>
          </a:ln>
        </p:spPr>
      </p:sp>
      <p:sp>
        <p:nvSpPr>
          <p:cNvPr id="21" name="Text 18"/>
          <p:cNvSpPr/>
          <p:nvPr/>
        </p:nvSpPr>
        <p:spPr>
          <a:xfrm>
            <a:off x="744974" y="6077188"/>
            <a:ext cx="2897505" cy="134779"/>
          </a:xfrm>
          <a:prstGeom prst="rect">
            <a:avLst/>
          </a:prstGeom>
          <a:noFill/>
          <a:ln/>
        </p:spPr>
        <p:txBody>
          <a:bodyPr wrap="none" lIns="0" tIns="0" rIns="0" bIns="0" rtlCol="0" anchor="t"/>
          <a:lstStyle/>
          <a:p>
            <a:pPr marL="0" indent="0" algn="l">
              <a:lnSpc>
                <a:spcPts val="1050"/>
              </a:lnSpc>
              <a:buNone/>
            </a:pPr>
            <a:r>
              <a:rPr lang="en-US" sz="800" dirty="0">
                <a:solidFill>
                  <a:srgbClr val="454240"/>
                </a:solidFill>
                <a:latin typeface="Libre Baskerville" pitchFamily="34" charset="0"/>
                <a:ea typeface="Libre Baskerville" pitchFamily="34" charset="-122"/>
                <a:cs typeface="Libre Baskerville" pitchFamily="34" charset="-120"/>
              </a:rPr>
              <a:t>Data Export &amp; Sharing: Collaborate with Confidence</a:t>
            </a:r>
            <a:endParaRPr lang="en-US" sz="800" dirty="0"/>
          </a:p>
        </p:txBody>
      </p:sp>
      <p:sp>
        <p:nvSpPr>
          <p:cNvPr id="22" name="Text 19"/>
          <p:cNvSpPr/>
          <p:nvPr/>
        </p:nvSpPr>
        <p:spPr>
          <a:xfrm>
            <a:off x="744974" y="6263640"/>
            <a:ext cx="7934325" cy="552450"/>
          </a:xfrm>
          <a:prstGeom prst="rect">
            <a:avLst/>
          </a:prstGeom>
          <a:noFill/>
          <a:ln/>
        </p:spPr>
        <p:txBody>
          <a:bodyPr wrap="square" lIns="0" tIns="0" rIns="0" bIns="0" rtlCol="0" anchor="t"/>
          <a:lstStyle/>
          <a:p>
            <a:pPr marL="0" indent="0" algn="l">
              <a:lnSpc>
                <a:spcPts val="1050"/>
              </a:lnSpc>
              <a:buNone/>
            </a:pPr>
            <a:r>
              <a:rPr lang="en-US" sz="650" dirty="0">
                <a:solidFill>
                  <a:srgbClr val="454240"/>
                </a:solidFill>
                <a:latin typeface="DM Sans" pitchFamily="34" charset="0"/>
                <a:ea typeface="DM Sans" pitchFamily="34" charset="-122"/>
                <a:cs typeface="DM Sans" pitchFamily="34" charset="-120"/>
              </a:rPr>
              <a:t>Beyond exploration, our dashboard empowers collaboration. Easily export visualized data, generate static reports, and share your insights with stakeholders in various formats. </a:t>
            </a:r>
            <a:r>
              <a:rPr lang="en-US" sz="650" b="1" dirty="0">
                <a:solidFill>
                  <a:srgbClr val="454240"/>
                </a:solidFill>
                <a:latin typeface="DM Sans" pitchFamily="34" charset="0"/>
                <a:ea typeface="DM Sans" pitchFamily="34" charset="-122"/>
                <a:cs typeface="DM Sans" pitchFamily="34" charset="-120"/>
              </a:rPr>
              <a:t>Benefit:</a:t>
            </a:r>
            <a:r>
              <a:rPr lang="en-US" sz="650" dirty="0">
                <a:solidFill>
                  <a:srgbClr val="454240"/>
                </a:solidFill>
                <a:latin typeface="DM Sans" pitchFamily="34" charset="0"/>
                <a:ea typeface="DM Sans" pitchFamily="34" charset="-122"/>
                <a:cs typeface="DM Sans" pitchFamily="34" charset="-120"/>
              </a:rPr>
              <a:t> Streamline reporting workflows and enhance data-driven communication across teams. </a:t>
            </a:r>
            <a:r>
              <a:rPr lang="en-US" sz="650" b="1" dirty="0">
                <a:solidFill>
                  <a:srgbClr val="454240"/>
                </a:solidFill>
                <a:latin typeface="DM Sans" pitchFamily="34" charset="0"/>
                <a:ea typeface="DM Sans" pitchFamily="34" charset="-122"/>
                <a:cs typeface="DM Sans" pitchFamily="34" charset="-120"/>
              </a:rPr>
              <a:t>Technical Spec:</a:t>
            </a:r>
            <a:r>
              <a:rPr lang="en-US" sz="650" dirty="0">
                <a:solidFill>
                  <a:srgbClr val="454240"/>
                </a:solidFill>
                <a:latin typeface="DM Sans" pitchFamily="34" charset="0"/>
                <a:ea typeface="DM Sans" pitchFamily="34" charset="-122"/>
                <a:cs typeface="DM Sans" pitchFamily="34" charset="-120"/>
              </a:rPr>
              <a:t> Supports CSV and PDF export of current view data and charts. </a:t>
            </a:r>
            <a:r>
              <a:rPr lang="en-US" sz="650" b="1" dirty="0">
                <a:solidFill>
                  <a:srgbClr val="454240"/>
                </a:solidFill>
                <a:latin typeface="DM Sans" pitchFamily="34" charset="0"/>
                <a:ea typeface="DM Sans" pitchFamily="34" charset="-122"/>
                <a:cs typeface="DM Sans" pitchFamily="34" charset="-120"/>
              </a:rPr>
              <a:t>Use Case:</a:t>
            </a:r>
            <a:r>
              <a:rPr lang="en-US" sz="650" dirty="0">
                <a:solidFill>
                  <a:srgbClr val="454240"/>
                </a:solidFill>
                <a:latin typeface="DM Sans" pitchFamily="34" charset="0"/>
                <a:ea typeface="DM Sans" pitchFamily="34" charset="-122"/>
                <a:cs typeface="DM Sans" pitchFamily="34" charset="-120"/>
              </a:rPr>
              <a:t> Generate a quick report on the year-over-year growth of specific content categories for an executive briefing.</a:t>
            </a:r>
            <a:endParaRPr lang="en-US" sz="650" dirty="0"/>
          </a:p>
        </p:txBody>
      </p:sp>
      <p:sp>
        <p:nvSpPr>
          <p:cNvPr id="23" name="Text 20"/>
          <p:cNvSpPr/>
          <p:nvPr/>
        </p:nvSpPr>
        <p:spPr>
          <a:xfrm>
            <a:off x="594122" y="7010162"/>
            <a:ext cx="8085177" cy="276225"/>
          </a:xfrm>
          <a:prstGeom prst="rect">
            <a:avLst/>
          </a:prstGeom>
          <a:noFill/>
          <a:ln/>
        </p:spPr>
        <p:txBody>
          <a:bodyPr wrap="square" lIns="0" tIns="0" rIns="0" bIns="0" rtlCol="0" anchor="t"/>
          <a:lstStyle/>
          <a:p>
            <a:pPr marL="0" indent="0" algn="l">
              <a:lnSpc>
                <a:spcPts val="1050"/>
              </a:lnSpc>
              <a:buNone/>
            </a:pPr>
            <a:r>
              <a:rPr lang="en-US" sz="650" dirty="0">
                <a:solidFill>
                  <a:srgbClr val="454240"/>
                </a:solidFill>
                <a:latin typeface="DM Sans" pitchFamily="34" charset="0"/>
                <a:ea typeface="DM Sans" pitchFamily="34" charset="-122"/>
                <a:cs typeface="DM Sans" pitchFamily="34" charset="-120"/>
              </a:rPr>
              <a:t>"This Netflix dashboard is a game-changer! The intuitive design and real-time feedback have revolutionized how we understand audience preferences and content performance. Truly an essential tool for any data-driven media strategy." - Data Analytics Manager, Streaming Industry.</a:t>
            </a:r>
            <a:endParaRPr lang="en-US" sz="650" dirty="0"/>
          </a:p>
        </p:txBody>
      </p:sp>
      <p:sp>
        <p:nvSpPr>
          <p:cNvPr id="24" name="Shape 21"/>
          <p:cNvSpPr/>
          <p:nvPr/>
        </p:nvSpPr>
        <p:spPr>
          <a:xfrm>
            <a:off x="464701" y="6913126"/>
            <a:ext cx="7620" cy="470297"/>
          </a:xfrm>
          <a:prstGeom prst="rect">
            <a:avLst/>
          </a:prstGeom>
          <a:solidFill>
            <a:srgbClr val="B88E23"/>
          </a:solid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25685472"/>
          </a:xfrm>
          <a:prstGeom prst="rect">
            <a:avLst/>
          </a:prstGeom>
        </p:spPr>
      </p:pic>
      <p:sp>
        <p:nvSpPr>
          <p:cNvPr id="3" name="Text 0"/>
          <p:cNvSpPr/>
          <p:nvPr/>
        </p:nvSpPr>
        <p:spPr>
          <a:xfrm>
            <a:off x="396835" y="311825"/>
            <a:ext cx="4363998" cy="230386"/>
          </a:xfrm>
          <a:prstGeom prst="rect">
            <a:avLst/>
          </a:prstGeom>
          <a:noFill/>
          <a:ln/>
        </p:spPr>
        <p:txBody>
          <a:bodyPr wrap="none" lIns="0" tIns="0" rIns="0" bIns="0" rtlCol="0" anchor="t"/>
          <a:lstStyle/>
          <a:p>
            <a:pPr marL="0" indent="0" algn="l">
              <a:lnSpc>
                <a:spcPts val="1800"/>
              </a:lnSpc>
              <a:buNone/>
            </a:pPr>
            <a:r>
              <a:rPr lang="en-US" sz="1450" dirty="0">
                <a:solidFill>
                  <a:srgbClr val="5C4E3D"/>
                </a:solidFill>
                <a:latin typeface="Libre Baskerville" pitchFamily="34" charset="0"/>
                <a:ea typeface="Libre Baskerville" pitchFamily="34" charset="-122"/>
                <a:cs typeface="Libre Baskerville" pitchFamily="34" charset="-120"/>
              </a:rPr>
              <a:t>Implementation &amp; Code: Technical Deep Dive</a:t>
            </a:r>
            <a:endParaRPr lang="en-US" sz="1450" dirty="0"/>
          </a:p>
        </p:txBody>
      </p:sp>
      <p:sp>
        <p:nvSpPr>
          <p:cNvPr id="4" name="Text 1"/>
          <p:cNvSpPr/>
          <p:nvPr/>
        </p:nvSpPr>
        <p:spPr>
          <a:xfrm>
            <a:off x="396835" y="652701"/>
            <a:ext cx="8350329" cy="235744"/>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This section details the robust technical implementation of the Netflix EDA project, showcasing the Python codebase and development environment. We highlight key components like the Streamlit dashboard, sophisticated data processing workflows, and interactive visualization functions, emphasizing the technologies and best practices employed.</a:t>
            </a:r>
            <a:endParaRPr lang="en-US" sz="550" dirty="0"/>
          </a:p>
        </p:txBody>
      </p:sp>
      <p:sp>
        <p:nvSpPr>
          <p:cNvPr id="5" name="Shape 2"/>
          <p:cNvSpPr/>
          <p:nvPr/>
        </p:nvSpPr>
        <p:spPr>
          <a:xfrm>
            <a:off x="396835" y="971312"/>
            <a:ext cx="4138255" cy="793433"/>
          </a:xfrm>
          <a:prstGeom prst="roundRect">
            <a:avLst>
              <a:gd name="adj" fmla="val 4610"/>
            </a:avLst>
          </a:prstGeom>
          <a:solidFill>
            <a:srgbClr val="FFFDFA"/>
          </a:solidFill>
          <a:ln w="7620">
            <a:solidFill>
              <a:srgbClr val="DDD3BA"/>
            </a:solidFill>
            <a:prstDash val="solid"/>
          </a:ln>
        </p:spPr>
      </p:sp>
      <p:sp>
        <p:nvSpPr>
          <p:cNvPr id="6" name="Shape 3"/>
          <p:cNvSpPr/>
          <p:nvPr/>
        </p:nvSpPr>
        <p:spPr>
          <a:xfrm>
            <a:off x="389215" y="971312"/>
            <a:ext cx="30480" cy="793433"/>
          </a:xfrm>
          <a:prstGeom prst="roundRect">
            <a:avLst>
              <a:gd name="adj" fmla="val 101581"/>
            </a:avLst>
          </a:prstGeom>
          <a:solidFill>
            <a:srgbClr val="B88E23"/>
          </a:solidFill>
          <a:ln/>
        </p:spPr>
      </p:sp>
      <p:sp>
        <p:nvSpPr>
          <p:cNvPr id="7" name="Text 4"/>
          <p:cNvSpPr/>
          <p:nvPr/>
        </p:nvSpPr>
        <p:spPr>
          <a:xfrm>
            <a:off x="501015" y="1052632"/>
            <a:ext cx="1648063" cy="115133"/>
          </a:xfrm>
          <a:prstGeom prst="rect">
            <a:avLst/>
          </a:prstGeom>
          <a:noFill/>
          <a:ln/>
        </p:spPr>
        <p:txBody>
          <a:bodyPr wrap="none" lIns="0" tIns="0" rIns="0" bIns="0" rtlCol="0" anchor="t"/>
          <a:lstStyle/>
          <a:p>
            <a:pPr marL="0" indent="0" algn="l">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Streamlit Architecture &amp; UI Design</a:t>
            </a:r>
            <a:endParaRPr lang="en-US" sz="700" dirty="0"/>
          </a:p>
        </p:txBody>
      </p:sp>
      <p:sp>
        <p:nvSpPr>
          <p:cNvPr id="8" name="Text 5"/>
          <p:cNvSpPr/>
          <p:nvPr/>
        </p:nvSpPr>
        <p:spPr>
          <a:xfrm>
            <a:off x="501015" y="1211937"/>
            <a:ext cx="3952756" cy="471488"/>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Our modular Streamlit architecture employs distinct Python modules for UI components (</a:t>
            </a:r>
            <a:r>
              <a:rPr lang="en-US" sz="550" dirty="0">
                <a:solidFill>
                  <a:srgbClr val="454240"/>
                </a:solidFill>
                <a:highlight>
                  <a:srgbClr val="F2F0ED"/>
                </a:highlight>
                <a:latin typeface="Consolas" pitchFamily="34" charset="0"/>
                <a:ea typeface="Consolas" pitchFamily="34" charset="-122"/>
                <a:cs typeface="Consolas" pitchFamily="34" charset="-120"/>
              </a:rPr>
              <a:t>ui.py</a:t>
            </a:r>
            <a:r>
              <a:rPr lang="en-US" sz="550" dirty="0">
                <a:solidFill>
                  <a:srgbClr val="454240"/>
                </a:solidFill>
                <a:latin typeface="DM Sans" pitchFamily="34" charset="0"/>
                <a:ea typeface="DM Sans" pitchFamily="34" charset="-122"/>
                <a:cs typeface="DM Sans" pitchFamily="34" charset="-120"/>
              </a:rPr>
              <a:t>), data loading (</a:t>
            </a:r>
            <a:r>
              <a:rPr lang="en-US" sz="550" dirty="0">
                <a:solidFill>
                  <a:srgbClr val="454240"/>
                </a:solidFill>
                <a:highlight>
                  <a:srgbClr val="F2F0ED"/>
                </a:highlight>
                <a:latin typeface="Consolas" pitchFamily="34" charset="0"/>
                <a:ea typeface="Consolas" pitchFamily="34" charset="-122"/>
                <a:cs typeface="Consolas" pitchFamily="34" charset="-120"/>
              </a:rPr>
              <a:t>data_loader.py</a:t>
            </a:r>
            <a:r>
              <a:rPr lang="en-US" sz="550" dirty="0">
                <a:solidFill>
                  <a:srgbClr val="454240"/>
                </a:solidFill>
                <a:latin typeface="DM Sans" pitchFamily="34" charset="0"/>
                <a:ea typeface="DM Sans" pitchFamily="34" charset="-122"/>
                <a:cs typeface="DM Sans" pitchFamily="34" charset="-120"/>
              </a:rPr>
              <a:t>), and visualization logic (</a:t>
            </a:r>
            <a:r>
              <a:rPr lang="en-US" sz="550" dirty="0">
                <a:solidFill>
                  <a:srgbClr val="454240"/>
                </a:solidFill>
                <a:highlight>
                  <a:srgbClr val="F2F0ED"/>
                </a:highlight>
                <a:latin typeface="Consolas" pitchFamily="34" charset="0"/>
                <a:ea typeface="Consolas" pitchFamily="34" charset="-122"/>
                <a:cs typeface="Consolas" pitchFamily="34" charset="-120"/>
              </a:rPr>
              <a:t>visualizations.py</a:t>
            </a:r>
            <a:r>
              <a:rPr lang="en-US" sz="550" dirty="0">
                <a:solidFill>
                  <a:srgbClr val="454240"/>
                </a:solidFill>
                <a:latin typeface="DM Sans" pitchFamily="34" charset="0"/>
                <a:ea typeface="DM Sans" pitchFamily="34" charset="-122"/>
                <a:cs typeface="DM Sans" pitchFamily="34" charset="-120"/>
              </a:rPr>
              <a:t>). This separation ensures intuitive navigation, maintains code clarity, and allows for easy expansion. Frontend design leverages Streamlit's native widgets and custom CSS for a polished, responsive user experience.</a:t>
            </a:r>
            <a:endParaRPr lang="en-US" sz="550" dirty="0"/>
          </a:p>
        </p:txBody>
      </p:sp>
      <p:sp>
        <p:nvSpPr>
          <p:cNvPr id="9" name="Shape 6"/>
          <p:cNvSpPr/>
          <p:nvPr/>
        </p:nvSpPr>
        <p:spPr>
          <a:xfrm>
            <a:off x="4608790" y="971312"/>
            <a:ext cx="4138374" cy="793433"/>
          </a:xfrm>
          <a:prstGeom prst="roundRect">
            <a:avLst>
              <a:gd name="adj" fmla="val 4610"/>
            </a:avLst>
          </a:prstGeom>
          <a:solidFill>
            <a:srgbClr val="FFFDFA"/>
          </a:solidFill>
          <a:ln w="7620">
            <a:solidFill>
              <a:srgbClr val="DDD3BA"/>
            </a:solidFill>
            <a:prstDash val="solid"/>
          </a:ln>
        </p:spPr>
      </p:sp>
      <p:sp>
        <p:nvSpPr>
          <p:cNvPr id="10" name="Shape 7"/>
          <p:cNvSpPr/>
          <p:nvPr/>
        </p:nvSpPr>
        <p:spPr>
          <a:xfrm>
            <a:off x="4601170" y="971312"/>
            <a:ext cx="30480" cy="793433"/>
          </a:xfrm>
          <a:prstGeom prst="roundRect">
            <a:avLst>
              <a:gd name="adj" fmla="val 101581"/>
            </a:avLst>
          </a:prstGeom>
          <a:solidFill>
            <a:srgbClr val="B88E23"/>
          </a:solidFill>
          <a:ln/>
        </p:spPr>
      </p:sp>
      <p:sp>
        <p:nvSpPr>
          <p:cNvPr id="11" name="Text 8"/>
          <p:cNvSpPr/>
          <p:nvPr/>
        </p:nvSpPr>
        <p:spPr>
          <a:xfrm>
            <a:off x="4712970" y="1052632"/>
            <a:ext cx="1600676" cy="115133"/>
          </a:xfrm>
          <a:prstGeom prst="rect">
            <a:avLst/>
          </a:prstGeom>
          <a:noFill/>
          <a:ln/>
        </p:spPr>
        <p:txBody>
          <a:bodyPr wrap="none" lIns="0" tIns="0" rIns="0" bIns="0" rtlCol="0" anchor="t"/>
          <a:lstStyle/>
          <a:p>
            <a:pPr marL="0" indent="0" algn="l">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Data Processing &amp; Error Handling</a:t>
            </a:r>
            <a:endParaRPr lang="en-US" sz="700" dirty="0"/>
          </a:p>
        </p:txBody>
      </p:sp>
      <p:sp>
        <p:nvSpPr>
          <p:cNvPr id="12" name="Text 9"/>
          <p:cNvSpPr/>
          <p:nvPr/>
        </p:nvSpPr>
        <p:spPr>
          <a:xfrm>
            <a:off x="4712970" y="1211937"/>
            <a:ext cx="3952875" cy="471488"/>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A robust data pipeline, primarily built with Pandas, handles cleaning (e.g., managing missing values, standardizing text formats), transformation, and feature engineering. Comprehensive error handling is implemented using </a:t>
            </a:r>
            <a:r>
              <a:rPr lang="en-US" sz="550" dirty="0">
                <a:solidFill>
                  <a:srgbClr val="454240"/>
                </a:solidFill>
                <a:highlight>
                  <a:srgbClr val="F2F0ED"/>
                </a:highlight>
                <a:latin typeface="Consolas" pitchFamily="34" charset="0"/>
                <a:ea typeface="Consolas" pitchFamily="34" charset="-122"/>
                <a:cs typeface="Consolas" pitchFamily="34" charset="-120"/>
              </a:rPr>
              <a:t>try-except</a:t>
            </a:r>
            <a:r>
              <a:rPr lang="en-US" sz="550" dirty="0">
                <a:solidFill>
                  <a:srgbClr val="454240"/>
                </a:solidFill>
                <a:latin typeface="DM Sans" pitchFamily="34" charset="0"/>
                <a:ea typeface="DM Sans" pitchFamily="34" charset="-122"/>
                <a:cs typeface="DM Sans" pitchFamily="34" charset="-120"/>
              </a:rPr>
              <a:t> blocks and Python's </a:t>
            </a:r>
            <a:r>
              <a:rPr lang="en-US" sz="550" dirty="0">
                <a:solidFill>
                  <a:srgbClr val="454240"/>
                </a:solidFill>
                <a:highlight>
                  <a:srgbClr val="F2F0ED"/>
                </a:highlight>
                <a:latin typeface="Consolas" pitchFamily="34" charset="0"/>
                <a:ea typeface="Consolas" pitchFamily="34" charset="-122"/>
                <a:cs typeface="Consolas" pitchFamily="34" charset="-120"/>
              </a:rPr>
              <a:t>logging</a:t>
            </a:r>
            <a:r>
              <a:rPr lang="en-US" sz="550" dirty="0">
                <a:solidFill>
                  <a:srgbClr val="454240"/>
                </a:solidFill>
                <a:latin typeface="DM Sans" pitchFamily="34" charset="0"/>
                <a:ea typeface="DM Sans" pitchFamily="34" charset="-122"/>
                <a:cs typeface="DM Sans" pitchFamily="34" charset="-120"/>
              </a:rPr>
              <a:t> module, ensuring data integrity and providing detailed traceability for any processing anomalies.</a:t>
            </a:r>
            <a:endParaRPr lang="en-US" sz="550" dirty="0"/>
          </a:p>
        </p:txBody>
      </p:sp>
      <p:sp>
        <p:nvSpPr>
          <p:cNvPr id="13" name="Shape 10"/>
          <p:cNvSpPr/>
          <p:nvPr/>
        </p:nvSpPr>
        <p:spPr>
          <a:xfrm>
            <a:off x="396835" y="1838444"/>
            <a:ext cx="4138255" cy="793433"/>
          </a:xfrm>
          <a:prstGeom prst="roundRect">
            <a:avLst>
              <a:gd name="adj" fmla="val 4610"/>
            </a:avLst>
          </a:prstGeom>
          <a:solidFill>
            <a:srgbClr val="FFFDFA"/>
          </a:solidFill>
          <a:ln w="7620">
            <a:solidFill>
              <a:srgbClr val="DDD3BA"/>
            </a:solidFill>
            <a:prstDash val="solid"/>
          </a:ln>
        </p:spPr>
      </p:sp>
      <p:sp>
        <p:nvSpPr>
          <p:cNvPr id="14" name="Shape 11"/>
          <p:cNvSpPr/>
          <p:nvPr/>
        </p:nvSpPr>
        <p:spPr>
          <a:xfrm>
            <a:off x="389215" y="1838444"/>
            <a:ext cx="30480" cy="793433"/>
          </a:xfrm>
          <a:prstGeom prst="roundRect">
            <a:avLst>
              <a:gd name="adj" fmla="val 101581"/>
            </a:avLst>
          </a:prstGeom>
          <a:solidFill>
            <a:srgbClr val="B88E23"/>
          </a:solidFill>
          <a:ln/>
        </p:spPr>
      </p:sp>
      <p:sp>
        <p:nvSpPr>
          <p:cNvPr id="15" name="Text 12"/>
          <p:cNvSpPr/>
          <p:nvPr/>
        </p:nvSpPr>
        <p:spPr>
          <a:xfrm>
            <a:off x="501015" y="1919764"/>
            <a:ext cx="1777008" cy="115133"/>
          </a:xfrm>
          <a:prstGeom prst="rect">
            <a:avLst/>
          </a:prstGeom>
          <a:noFill/>
          <a:ln/>
        </p:spPr>
        <p:txBody>
          <a:bodyPr wrap="none" lIns="0" tIns="0" rIns="0" bIns="0" rtlCol="0" anchor="t"/>
          <a:lstStyle/>
          <a:p>
            <a:pPr marL="0" indent="0" algn="l">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Interactive Visualization Components</a:t>
            </a:r>
            <a:endParaRPr lang="en-US" sz="700" dirty="0"/>
          </a:p>
        </p:txBody>
      </p:sp>
      <p:sp>
        <p:nvSpPr>
          <p:cNvPr id="16" name="Text 13"/>
          <p:cNvSpPr/>
          <p:nvPr/>
        </p:nvSpPr>
        <p:spPr>
          <a:xfrm>
            <a:off x="501015" y="2079069"/>
            <a:ext cx="3952756" cy="353616"/>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Dynamic and engaging charts are created using Plotly Express for interactive elements (hover-tooltips, zoom, pan) and Matplotlib for static, high-quality plots. This combination allows users to drill down into data, customize views, and gain deeper insights through rich, responsive graphics that adapt to various filters and selections.</a:t>
            </a:r>
            <a:endParaRPr lang="en-US" sz="550" dirty="0"/>
          </a:p>
        </p:txBody>
      </p:sp>
      <p:sp>
        <p:nvSpPr>
          <p:cNvPr id="17" name="Shape 14"/>
          <p:cNvSpPr/>
          <p:nvPr/>
        </p:nvSpPr>
        <p:spPr>
          <a:xfrm>
            <a:off x="4608790" y="1838444"/>
            <a:ext cx="4138374" cy="793433"/>
          </a:xfrm>
          <a:prstGeom prst="roundRect">
            <a:avLst>
              <a:gd name="adj" fmla="val 4610"/>
            </a:avLst>
          </a:prstGeom>
          <a:solidFill>
            <a:srgbClr val="FFFDFA"/>
          </a:solidFill>
          <a:ln w="7620">
            <a:solidFill>
              <a:srgbClr val="DDD3BA"/>
            </a:solidFill>
            <a:prstDash val="solid"/>
          </a:ln>
        </p:spPr>
      </p:sp>
      <p:sp>
        <p:nvSpPr>
          <p:cNvPr id="18" name="Shape 15"/>
          <p:cNvSpPr/>
          <p:nvPr/>
        </p:nvSpPr>
        <p:spPr>
          <a:xfrm>
            <a:off x="4601170" y="1838444"/>
            <a:ext cx="30480" cy="793433"/>
          </a:xfrm>
          <a:prstGeom prst="roundRect">
            <a:avLst>
              <a:gd name="adj" fmla="val 101581"/>
            </a:avLst>
          </a:prstGeom>
          <a:solidFill>
            <a:srgbClr val="B88E23"/>
          </a:solidFill>
          <a:ln/>
        </p:spPr>
      </p:sp>
      <p:sp>
        <p:nvSpPr>
          <p:cNvPr id="19" name="Text 16"/>
          <p:cNvSpPr/>
          <p:nvPr/>
        </p:nvSpPr>
        <p:spPr>
          <a:xfrm>
            <a:off x="4712970" y="1919764"/>
            <a:ext cx="1404818" cy="115133"/>
          </a:xfrm>
          <a:prstGeom prst="rect">
            <a:avLst/>
          </a:prstGeom>
          <a:noFill/>
          <a:ln/>
        </p:spPr>
        <p:txBody>
          <a:bodyPr wrap="none" lIns="0" tIns="0" rIns="0" bIns="0" rtlCol="0" anchor="t"/>
          <a:lstStyle/>
          <a:p>
            <a:pPr marL="0" indent="0" algn="l">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Code Quality &amp; Best Practices</a:t>
            </a:r>
            <a:endParaRPr lang="en-US" sz="700" dirty="0"/>
          </a:p>
        </p:txBody>
      </p:sp>
      <p:sp>
        <p:nvSpPr>
          <p:cNvPr id="20" name="Text 17"/>
          <p:cNvSpPr/>
          <p:nvPr/>
        </p:nvSpPr>
        <p:spPr>
          <a:xfrm>
            <a:off x="4712970" y="2079069"/>
            <a:ext cx="3952875" cy="471488"/>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Adherence to Python PEP 8 guidelines for code style, including detailed docstrings for functions and classes, consistent naming conventions, and the DRY (Don't Repeat Yourself) principle. Version control is meticulously managed with Git and GitHub, enabling collaborative development, robust change tracking, and facilitating continuous integration practices.</a:t>
            </a:r>
            <a:endParaRPr lang="en-US" sz="550" dirty="0"/>
          </a:p>
        </p:txBody>
      </p:sp>
      <p:sp>
        <p:nvSpPr>
          <p:cNvPr id="21" name="Shape 18"/>
          <p:cNvSpPr/>
          <p:nvPr/>
        </p:nvSpPr>
        <p:spPr>
          <a:xfrm>
            <a:off x="396835" y="2705576"/>
            <a:ext cx="4138255" cy="793433"/>
          </a:xfrm>
          <a:prstGeom prst="roundRect">
            <a:avLst>
              <a:gd name="adj" fmla="val 4610"/>
            </a:avLst>
          </a:prstGeom>
          <a:solidFill>
            <a:srgbClr val="FFFDFA"/>
          </a:solidFill>
          <a:ln w="7620">
            <a:solidFill>
              <a:srgbClr val="DDD3BA"/>
            </a:solidFill>
            <a:prstDash val="solid"/>
          </a:ln>
        </p:spPr>
      </p:sp>
      <p:sp>
        <p:nvSpPr>
          <p:cNvPr id="22" name="Shape 19"/>
          <p:cNvSpPr/>
          <p:nvPr/>
        </p:nvSpPr>
        <p:spPr>
          <a:xfrm>
            <a:off x="389215" y="2705576"/>
            <a:ext cx="30480" cy="793433"/>
          </a:xfrm>
          <a:prstGeom prst="roundRect">
            <a:avLst>
              <a:gd name="adj" fmla="val 101581"/>
            </a:avLst>
          </a:prstGeom>
          <a:solidFill>
            <a:srgbClr val="B88E23"/>
          </a:solidFill>
          <a:ln/>
        </p:spPr>
      </p:sp>
      <p:sp>
        <p:nvSpPr>
          <p:cNvPr id="23" name="Text 20"/>
          <p:cNvSpPr/>
          <p:nvPr/>
        </p:nvSpPr>
        <p:spPr>
          <a:xfrm>
            <a:off x="501015" y="2786896"/>
            <a:ext cx="2002750" cy="115133"/>
          </a:xfrm>
          <a:prstGeom prst="rect">
            <a:avLst/>
          </a:prstGeom>
          <a:noFill/>
          <a:ln/>
        </p:spPr>
        <p:txBody>
          <a:bodyPr wrap="none" lIns="0" tIns="0" rIns="0" bIns="0" rtlCol="0" anchor="t"/>
          <a:lstStyle/>
          <a:p>
            <a:pPr marL="0" indent="0" algn="l">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Performance Optimization &amp; Benchmarks</a:t>
            </a:r>
            <a:endParaRPr lang="en-US" sz="700" dirty="0"/>
          </a:p>
        </p:txBody>
      </p:sp>
      <p:sp>
        <p:nvSpPr>
          <p:cNvPr id="24" name="Text 21"/>
          <p:cNvSpPr/>
          <p:nvPr/>
        </p:nvSpPr>
        <p:spPr>
          <a:xfrm>
            <a:off x="501015" y="2946202"/>
            <a:ext cx="3952756" cy="471488"/>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Leveraging Streamlit's </a:t>
            </a:r>
            <a:r>
              <a:rPr lang="en-US" sz="550" dirty="0">
                <a:solidFill>
                  <a:srgbClr val="454240"/>
                </a:solidFill>
                <a:highlight>
                  <a:srgbClr val="F2F0ED"/>
                </a:highlight>
                <a:latin typeface="Consolas" pitchFamily="34" charset="0"/>
                <a:ea typeface="Consolas" pitchFamily="34" charset="-122"/>
                <a:cs typeface="Consolas" pitchFamily="34" charset="-120"/>
              </a:rPr>
              <a:t>@st.cache_data</a:t>
            </a:r>
            <a:r>
              <a:rPr lang="en-US" sz="550" dirty="0">
                <a:solidFill>
                  <a:srgbClr val="454240"/>
                </a:solidFill>
                <a:latin typeface="DM Sans" pitchFamily="34" charset="0"/>
                <a:ea typeface="DM Sans" pitchFamily="34" charset="-122"/>
                <a:cs typeface="DM Sans" pitchFamily="34" charset="-120"/>
              </a:rPr>
              <a:t> decorator significantly reduces data reprocessing times. Pandas vectorized operations and efficient data structures (e.g., optimized CSV/Parquet formats) minimize computation overhead. These techniques result in dashboard load times typically under 5 seconds and real-time filter updates within milliseconds, ensuring a highly responsive user experience.</a:t>
            </a:r>
            <a:endParaRPr lang="en-US" sz="550" dirty="0"/>
          </a:p>
        </p:txBody>
      </p:sp>
      <p:sp>
        <p:nvSpPr>
          <p:cNvPr id="25" name="Shape 22"/>
          <p:cNvSpPr/>
          <p:nvPr/>
        </p:nvSpPr>
        <p:spPr>
          <a:xfrm>
            <a:off x="4608790" y="2705576"/>
            <a:ext cx="4138374" cy="793433"/>
          </a:xfrm>
          <a:prstGeom prst="roundRect">
            <a:avLst>
              <a:gd name="adj" fmla="val 4610"/>
            </a:avLst>
          </a:prstGeom>
          <a:solidFill>
            <a:srgbClr val="FFFDFA"/>
          </a:solidFill>
          <a:ln w="7620">
            <a:solidFill>
              <a:srgbClr val="DDD3BA"/>
            </a:solidFill>
            <a:prstDash val="solid"/>
          </a:ln>
        </p:spPr>
      </p:sp>
      <p:sp>
        <p:nvSpPr>
          <p:cNvPr id="26" name="Shape 23"/>
          <p:cNvSpPr/>
          <p:nvPr/>
        </p:nvSpPr>
        <p:spPr>
          <a:xfrm>
            <a:off x="4601170" y="2705576"/>
            <a:ext cx="30480" cy="793433"/>
          </a:xfrm>
          <a:prstGeom prst="roundRect">
            <a:avLst>
              <a:gd name="adj" fmla="val 101581"/>
            </a:avLst>
          </a:prstGeom>
          <a:solidFill>
            <a:srgbClr val="B88E23"/>
          </a:solidFill>
          <a:ln/>
        </p:spPr>
      </p:sp>
      <p:sp>
        <p:nvSpPr>
          <p:cNvPr id="27" name="Text 24"/>
          <p:cNvSpPr/>
          <p:nvPr/>
        </p:nvSpPr>
        <p:spPr>
          <a:xfrm>
            <a:off x="4712970" y="2786896"/>
            <a:ext cx="1624370" cy="115133"/>
          </a:xfrm>
          <a:prstGeom prst="rect">
            <a:avLst/>
          </a:prstGeom>
          <a:noFill/>
          <a:ln/>
        </p:spPr>
        <p:txBody>
          <a:bodyPr wrap="none" lIns="0" tIns="0" rIns="0" bIns="0" rtlCol="0" anchor="t"/>
          <a:lstStyle/>
          <a:p>
            <a:pPr marL="0" indent="0" algn="l">
              <a:lnSpc>
                <a:spcPts val="900"/>
              </a:lnSpc>
              <a:buNone/>
            </a:pPr>
            <a:r>
              <a:rPr lang="en-US" sz="700" dirty="0">
                <a:solidFill>
                  <a:srgbClr val="454240"/>
                </a:solidFill>
                <a:latin typeface="Libre Baskerville" pitchFamily="34" charset="0"/>
                <a:ea typeface="Libre Baskerville" pitchFamily="34" charset="-122"/>
                <a:cs typeface="Libre Baskerville" pitchFamily="34" charset="-120"/>
              </a:rPr>
              <a:t>Deployment &amp; Cloud Architecture</a:t>
            </a:r>
            <a:endParaRPr lang="en-US" sz="700" dirty="0"/>
          </a:p>
        </p:txBody>
      </p:sp>
      <p:sp>
        <p:nvSpPr>
          <p:cNvPr id="28" name="Text 25"/>
          <p:cNvSpPr/>
          <p:nvPr/>
        </p:nvSpPr>
        <p:spPr>
          <a:xfrm>
            <a:off x="4712970" y="2946202"/>
            <a:ext cx="3952875" cy="353616"/>
          </a:xfrm>
          <a:prstGeom prst="rect">
            <a:avLst/>
          </a:prstGeom>
          <a:noFill/>
          <a:ln/>
        </p:spPr>
        <p:txBody>
          <a:bodyPr wrap="square" lIns="0" tIns="0" rIns="0" bIns="0" rtlCol="0" anchor="t"/>
          <a:lstStyle/>
          <a:p>
            <a:pPr marL="0" indent="0" algn="l">
              <a:lnSpc>
                <a:spcPts val="900"/>
              </a:lnSpc>
              <a:buNone/>
            </a:pPr>
            <a:r>
              <a:rPr lang="en-US" sz="550" dirty="0">
                <a:solidFill>
                  <a:srgbClr val="454240"/>
                </a:solidFill>
                <a:latin typeface="DM Sans" pitchFamily="34" charset="0"/>
                <a:ea typeface="DM Sans" pitchFamily="34" charset="-122"/>
                <a:cs typeface="DM Sans" pitchFamily="34" charset="-120"/>
              </a:rPr>
              <a:t>The application is containerized using Docker for portability and environment consistency. Deployment to cloud platforms (e.g., Streamlit Community Cloud or AWS EC2 instances) ensures high availability and scalability. The architecture is designed for ease of deployment, allowing for rapid iteration and updates of the dashboard.</a:t>
            </a:r>
            <a:endParaRPr lang="en-US" sz="550" dirty="0"/>
          </a:p>
        </p:txBody>
      </p:sp>
      <p:sp>
        <p:nvSpPr>
          <p:cNvPr id="29" name="Text 26"/>
          <p:cNvSpPr/>
          <p:nvPr/>
        </p:nvSpPr>
        <p:spPr>
          <a:xfrm>
            <a:off x="396835" y="3609499"/>
            <a:ext cx="2184321" cy="138232"/>
          </a:xfrm>
          <a:prstGeom prst="rect">
            <a:avLst/>
          </a:prstGeom>
          <a:noFill/>
          <a:ln/>
        </p:spPr>
        <p:txBody>
          <a:bodyPr wrap="none" lIns="0" tIns="0" rIns="0" bIns="0" rtlCol="0" anchor="t"/>
          <a:lstStyle/>
          <a:p>
            <a:pPr marL="0" indent="0" algn="l">
              <a:lnSpc>
                <a:spcPts val="1050"/>
              </a:lnSpc>
              <a:buNone/>
            </a:pPr>
            <a:r>
              <a:rPr lang="en-US" sz="850" dirty="0">
                <a:solidFill>
                  <a:srgbClr val="5C4E3D"/>
                </a:solidFill>
                <a:latin typeface="Libre Baskerville" pitchFamily="34" charset="0"/>
                <a:ea typeface="Libre Baskerville" pitchFamily="34" charset="-122"/>
                <a:cs typeface="Libre Baskerville" pitchFamily="34" charset="-120"/>
              </a:rPr>
              <a:t>VS Code Implementation Screenshots:</a:t>
            </a:r>
            <a:endParaRPr lang="en-US" sz="850" dirty="0"/>
          </a:p>
        </p:txBody>
      </p:sp>
      <p:pic>
        <p:nvPicPr>
          <p:cNvPr id="30" name="Image 1" descr="preencoded.png"/>
          <p:cNvPicPr>
            <a:picLocks noChangeAspect="1"/>
          </p:cNvPicPr>
          <p:nvPr/>
        </p:nvPicPr>
        <p:blipFill>
          <a:blip r:embed="rId4"/>
          <a:stretch>
            <a:fillRect/>
          </a:stretch>
        </p:blipFill>
        <p:spPr>
          <a:xfrm>
            <a:off x="419695" y="3943232"/>
            <a:ext cx="2375059" cy="2653784"/>
          </a:xfrm>
          <a:prstGeom prst="rect">
            <a:avLst/>
          </a:prstGeom>
        </p:spPr>
      </p:pic>
      <p:sp>
        <p:nvSpPr>
          <p:cNvPr id="31" name="Text 27"/>
          <p:cNvSpPr/>
          <p:nvPr/>
        </p:nvSpPr>
        <p:spPr>
          <a:xfrm>
            <a:off x="396835" y="6700123"/>
            <a:ext cx="8350329" cy="117872"/>
          </a:xfrm>
          <a:prstGeom prst="rect">
            <a:avLst/>
          </a:prstGeom>
          <a:noFill/>
          <a:ln/>
        </p:spPr>
        <p:txBody>
          <a:bodyPr wrap="none" lIns="0" tIns="0" rIns="0" bIns="0" rtlCol="0" anchor="t"/>
          <a:lstStyle/>
          <a:p>
            <a:pPr marL="0" indent="0" algn="l">
              <a:lnSpc>
                <a:spcPts val="900"/>
              </a:lnSpc>
              <a:buNone/>
            </a:pPr>
            <a:r>
              <a:rPr lang="en-US" sz="550" b="1" dirty="0">
                <a:solidFill>
                  <a:srgbClr val="454240"/>
                </a:solidFill>
                <a:latin typeface="DM Sans" pitchFamily="34" charset="0"/>
                <a:ea typeface="DM Sans" pitchFamily="34" charset="-122"/>
                <a:cs typeface="DM Sans" pitchFamily="34" charset="-120"/>
              </a:rPr>
              <a:t>Streamlit App Layout:</a:t>
            </a:r>
            <a:r>
              <a:rPr lang="en-US" sz="550" dirty="0">
                <a:solidFill>
                  <a:srgbClr val="454240"/>
                </a:solidFill>
                <a:latin typeface="DM Sans" pitchFamily="34" charset="0"/>
                <a:ea typeface="DM Sans" pitchFamily="34" charset="-122"/>
                <a:cs typeface="DM Sans" pitchFamily="34" charset="-120"/>
              </a:rPr>
              <a:t> Visualizing the main structure and sidebar navigation of the dashboard.</a:t>
            </a:r>
            <a:endParaRPr lang="en-US" sz="550" dirty="0"/>
          </a:p>
        </p:txBody>
      </p:sp>
      <p:pic>
        <p:nvPicPr>
          <p:cNvPr id="32" name="Image 2" descr="preencoded.png"/>
          <p:cNvPicPr>
            <a:picLocks noChangeAspect="1"/>
          </p:cNvPicPr>
          <p:nvPr/>
        </p:nvPicPr>
        <p:blipFill>
          <a:blip r:embed="rId5"/>
          <a:stretch>
            <a:fillRect/>
          </a:stretch>
        </p:blipFill>
        <p:spPr>
          <a:xfrm>
            <a:off x="396835" y="6900863"/>
            <a:ext cx="5427702" cy="5184338"/>
          </a:xfrm>
          <a:prstGeom prst="rect">
            <a:avLst/>
          </a:prstGeom>
        </p:spPr>
      </p:pic>
      <p:sp>
        <p:nvSpPr>
          <p:cNvPr id="33" name="Text 28"/>
          <p:cNvSpPr/>
          <p:nvPr/>
        </p:nvSpPr>
        <p:spPr>
          <a:xfrm>
            <a:off x="396835" y="12168068"/>
            <a:ext cx="8350329" cy="117872"/>
          </a:xfrm>
          <a:prstGeom prst="rect">
            <a:avLst/>
          </a:prstGeom>
          <a:noFill/>
          <a:ln/>
        </p:spPr>
        <p:txBody>
          <a:bodyPr wrap="none" lIns="0" tIns="0" rIns="0" bIns="0" rtlCol="0" anchor="t"/>
          <a:lstStyle/>
          <a:p>
            <a:pPr marL="0" indent="0" algn="l">
              <a:lnSpc>
                <a:spcPts val="900"/>
              </a:lnSpc>
              <a:buNone/>
            </a:pPr>
            <a:r>
              <a:rPr lang="en-US" sz="550" b="1" dirty="0">
                <a:solidFill>
                  <a:srgbClr val="454240"/>
                </a:solidFill>
                <a:latin typeface="DM Sans" pitchFamily="34" charset="0"/>
                <a:ea typeface="DM Sans" pitchFamily="34" charset="-122"/>
                <a:cs typeface="DM Sans" pitchFamily="34" charset="-120"/>
              </a:rPr>
              <a:t>Data Loading &amp; Preprocessing:</a:t>
            </a:r>
            <a:r>
              <a:rPr lang="en-US" sz="550" dirty="0">
                <a:solidFill>
                  <a:srgbClr val="454240"/>
                </a:solidFill>
                <a:latin typeface="DM Sans" pitchFamily="34" charset="0"/>
                <a:ea typeface="DM Sans" pitchFamily="34" charset="-122"/>
                <a:cs typeface="DM Sans" pitchFamily="34" charset="-120"/>
              </a:rPr>
              <a:t> Illustrating key functions for efficient data ingestion and initial cleaning.</a:t>
            </a:r>
            <a:endParaRPr lang="en-US" sz="550" dirty="0"/>
          </a:p>
        </p:txBody>
      </p:sp>
      <p:pic>
        <p:nvPicPr>
          <p:cNvPr id="34" name="Image 3" descr="preencoded.png"/>
          <p:cNvPicPr>
            <a:picLocks noChangeAspect="1"/>
          </p:cNvPicPr>
          <p:nvPr/>
        </p:nvPicPr>
        <p:blipFill>
          <a:blip r:embed="rId6"/>
          <a:stretch>
            <a:fillRect/>
          </a:stretch>
        </p:blipFill>
        <p:spPr>
          <a:xfrm>
            <a:off x="396835" y="12368808"/>
            <a:ext cx="5128260" cy="5570220"/>
          </a:xfrm>
          <a:prstGeom prst="rect">
            <a:avLst/>
          </a:prstGeom>
        </p:spPr>
      </p:pic>
      <p:sp>
        <p:nvSpPr>
          <p:cNvPr id="35" name="Text 29"/>
          <p:cNvSpPr/>
          <p:nvPr/>
        </p:nvSpPr>
        <p:spPr>
          <a:xfrm>
            <a:off x="396835" y="18021895"/>
            <a:ext cx="8350329" cy="117872"/>
          </a:xfrm>
          <a:prstGeom prst="rect">
            <a:avLst/>
          </a:prstGeom>
          <a:noFill/>
          <a:ln/>
        </p:spPr>
        <p:txBody>
          <a:bodyPr wrap="none" lIns="0" tIns="0" rIns="0" bIns="0" rtlCol="0" anchor="t"/>
          <a:lstStyle/>
          <a:p>
            <a:pPr marL="0" indent="0" algn="l">
              <a:lnSpc>
                <a:spcPts val="900"/>
              </a:lnSpc>
              <a:buNone/>
            </a:pPr>
            <a:r>
              <a:rPr lang="en-US" sz="550" b="1" dirty="0">
                <a:solidFill>
                  <a:srgbClr val="454240"/>
                </a:solidFill>
                <a:latin typeface="DM Sans" pitchFamily="34" charset="0"/>
                <a:ea typeface="DM Sans" pitchFamily="34" charset="-122"/>
                <a:cs typeface="DM Sans" pitchFamily="34" charset="-120"/>
              </a:rPr>
              <a:t>Interactive Chart Generation:</a:t>
            </a:r>
            <a:r>
              <a:rPr lang="en-US" sz="550" dirty="0">
                <a:solidFill>
                  <a:srgbClr val="454240"/>
                </a:solidFill>
                <a:latin typeface="DM Sans" pitchFamily="34" charset="0"/>
                <a:ea typeface="DM Sans" pitchFamily="34" charset="-122"/>
                <a:cs typeface="DM Sans" pitchFamily="34" charset="-120"/>
              </a:rPr>
              <a:t> Code snippets demonstrating how Plotly creates dynamic visualizations.</a:t>
            </a:r>
            <a:endParaRPr lang="en-US" sz="550" dirty="0"/>
          </a:p>
        </p:txBody>
      </p:sp>
      <p:pic>
        <p:nvPicPr>
          <p:cNvPr id="36" name="Image 4" descr="preencoded.png"/>
          <p:cNvPicPr>
            <a:picLocks noChangeAspect="1"/>
          </p:cNvPicPr>
          <p:nvPr/>
        </p:nvPicPr>
        <p:blipFill>
          <a:blip r:embed="rId7"/>
          <a:stretch>
            <a:fillRect/>
          </a:stretch>
        </p:blipFill>
        <p:spPr>
          <a:xfrm>
            <a:off x="396835" y="18222635"/>
            <a:ext cx="5427702" cy="6554391"/>
          </a:xfrm>
          <a:prstGeom prst="rect">
            <a:avLst/>
          </a:prstGeom>
        </p:spPr>
      </p:pic>
      <p:sp>
        <p:nvSpPr>
          <p:cNvPr id="37" name="Text 30"/>
          <p:cNvSpPr/>
          <p:nvPr/>
        </p:nvSpPr>
        <p:spPr>
          <a:xfrm>
            <a:off x="396835" y="24859893"/>
            <a:ext cx="8350329" cy="117872"/>
          </a:xfrm>
          <a:prstGeom prst="rect">
            <a:avLst/>
          </a:prstGeom>
          <a:noFill/>
          <a:ln/>
        </p:spPr>
        <p:txBody>
          <a:bodyPr wrap="none" lIns="0" tIns="0" rIns="0" bIns="0" rtlCol="0" anchor="t"/>
          <a:lstStyle/>
          <a:p>
            <a:pPr marL="0" indent="0" algn="l">
              <a:lnSpc>
                <a:spcPts val="900"/>
              </a:lnSpc>
              <a:buNone/>
            </a:pPr>
            <a:r>
              <a:rPr lang="en-US" sz="550" b="1" dirty="0">
                <a:solidFill>
                  <a:srgbClr val="454240"/>
                </a:solidFill>
                <a:latin typeface="DM Sans" pitchFamily="34" charset="0"/>
                <a:ea typeface="DM Sans" pitchFamily="34" charset="-122"/>
                <a:cs typeface="DM Sans" pitchFamily="34" charset="-120"/>
              </a:rPr>
              <a:t>Utility Functions &amp; Configuration:</a:t>
            </a:r>
            <a:r>
              <a:rPr lang="en-US" sz="550" dirty="0">
                <a:solidFill>
                  <a:srgbClr val="454240"/>
                </a:solidFill>
                <a:latin typeface="DM Sans" pitchFamily="34" charset="0"/>
                <a:ea typeface="DM Sans" pitchFamily="34" charset="-122"/>
                <a:cs typeface="DM Sans" pitchFamily="34" charset="-120"/>
              </a:rPr>
              <a:t> Displaying supporting code for helper functions and project settings.</a:t>
            </a:r>
            <a:endParaRPr lang="en-US" sz="550" dirty="0"/>
          </a:p>
        </p:txBody>
      </p:sp>
      <p:sp>
        <p:nvSpPr>
          <p:cNvPr id="38" name="Shape 31"/>
          <p:cNvSpPr/>
          <p:nvPr/>
        </p:nvSpPr>
        <p:spPr>
          <a:xfrm>
            <a:off x="396835" y="25060632"/>
            <a:ext cx="8350329" cy="313015"/>
          </a:xfrm>
          <a:prstGeom prst="roundRect">
            <a:avLst>
              <a:gd name="adj" fmla="val 9892"/>
            </a:avLst>
          </a:prstGeom>
          <a:solidFill>
            <a:srgbClr val="F3E4BF"/>
          </a:solidFill>
          <a:ln/>
        </p:spPr>
      </p:sp>
      <p:pic>
        <p:nvPicPr>
          <p:cNvPr id="39" name="Image 5" descr="preencoded.png"/>
          <p:cNvPicPr>
            <a:picLocks noChangeAspect="1"/>
          </p:cNvPicPr>
          <p:nvPr/>
        </p:nvPicPr>
        <p:blipFill>
          <a:blip r:embed="rId8"/>
          <a:stretch>
            <a:fillRect/>
          </a:stretch>
        </p:blipFill>
        <p:spPr>
          <a:xfrm>
            <a:off x="470535" y="25171956"/>
            <a:ext cx="92035" cy="73700"/>
          </a:xfrm>
          <a:prstGeom prst="rect">
            <a:avLst/>
          </a:prstGeom>
        </p:spPr>
      </p:pic>
      <p:sp>
        <p:nvSpPr>
          <p:cNvPr id="40" name="Text 32"/>
          <p:cNvSpPr/>
          <p:nvPr/>
        </p:nvSpPr>
        <p:spPr>
          <a:xfrm>
            <a:off x="636270" y="25152668"/>
            <a:ext cx="8037195" cy="117872"/>
          </a:xfrm>
          <a:prstGeom prst="rect">
            <a:avLst/>
          </a:prstGeom>
          <a:noFill/>
          <a:ln/>
        </p:spPr>
        <p:txBody>
          <a:bodyPr wrap="none" lIns="0" tIns="0" rIns="0" bIns="0" rtlCol="0" anchor="t"/>
          <a:lstStyle/>
          <a:p>
            <a:pPr marL="0" indent="0" algn="l">
              <a:lnSpc>
                <a:spcPts val="900"/>
              </a:lnSpc>
              <a:buNone/>
            </a:pPr>
            <a:r>
              <a:rPr lang="en-US" sz="550" dirty="0">
                <a:solidFill>
                  <a:srgbClr val="000000"/>
                </a:solidFill>
                <a:latin typeface="DM Sans" pitchFamily="34" charset="0"/>
                <a:ea typeface="DM Sans" pitchFamily="34" charset="-122"/>
                <a:cs typeface="DM Sans" pitchFamily="34" charset="-120"/>
              </a:rPr>
              <a:t>Comprehensive code documentation, unit tests, and the full project environment are available in the linked VS Code repository, emphasizing our commitment to reproducible and maintainable code.</a:t>
            </a:r>
            <a:endParaRPr lang="en-US" sz="5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TotalTime>
  <Words>5147</Words>
  <Application>Microsoft Office PowerPoint</Application>
  <PresentationFormat>Custom</PresentationFormat>
  <Paragraphs>249</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DM Sans</vt:lpstr>
      <vt:lpstr>Libre Baskerville</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MITADRU</dc:creator>
  <cp:lastModifiedBy>Mitadru Karmakar</cp:lastModifiedBy>
  <cp:revision>5</cp:revision>
  <dcterms:created xsi:type="dcterms:W3CDTF">2025-11-07T17:44:10Z</dcterms:created>
  <dcterms:modified xsi:type="dcterms:W3CDTF">2025-11-07T18:11:41Z</dcterms:modified>
</cp:coreProperties>
</file>